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6" r:id="rId3"/>
    <p:sldId id="317" r:id="rId4"/>
    <p:sldId id="318" r:id="rId5"/>
    <p:sldId id="337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319" r:id="rId14"/>
    <p:sldId id="320" r:id="rId15"/>
    <p:sldId id="321" r:id="rId16"/>
    <p:sldId id="322" r:id="rId17"/>
    <p:sldId id="323" r:id="rId18"/>
    <p:sldId id="324" r:id="rId19"/>
    <p:sldId id="338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40" r:id="rId31"/>
    <p:sldId id="335" r:id="rId32"/>
    <p:sldId id="339" r:id="rId33"/>
    <p:sldId id="336" r:id="rId34"/>
  </p:sldIdLst>
  <p:sldSz cx="9144000" cy="6858000" type="screen4x3"/>
  <p:notesSz cx="9799638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50860" y="0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F242D-D8A0-47E7-9DB9-7B7764E92C0E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50860" y="6397806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10CF-985F-4DB6-B0C5-DA4065C17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35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50860" y="0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F2F6E-D3B3-47E6-AD19-BA9C348F986B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16275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79965" y="3199488"/>
            <a:ext cx="783971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50860" y="6397806"/>
            <a:ext cx="4246510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A649D-8F3D-4443-88CC-8325C52C1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DDBA-2679-4FC3-A842-15F3322F6C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9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02FC2-F6E4-45F1-A2BA-63A6B4E53D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2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A649D-8F3D-4443-88CC-8325C52C173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ED59-BD7F-41DC-B05C-95F39B122CB1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19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748C-8AD3-4085-A7C2-5B3C90CE3BAF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F7AA-EDEF-4794-A8FC-8E9BAE184962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0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CAD8F-CAD9-4CED-9C47-69195110056E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1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F80-92D7-4C78-8216-3AA89A85FD5D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7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2542-752A-419E-B048-4C4B4D2C0ADA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B08A-A97A-410C-A110-3DD27B6465EE}" type="datetime1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6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16CF-FB80-4287-A975-B3CAAEEDD761}" type="datetime1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4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6B95-6963-4143-B1B1-FF578C68169F}" type="datetime1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0F45-23E2-4468-8FDA-1C1FCC1CAE5B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9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849A-9160-4528-AC65-1593AC3E4214}" type="datetime1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0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D2644-C7D3-46C9-97ED-F3F173CDD655}" type="datetime1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EA43F-7477-4103-91FE-4EBE94B9A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3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overnment.ru/media/files/9gFM4FHj4PsB79I5v7yLVuPgu4bvR7M0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isknews.ru/theme/international/22830/" TargetMode="External"/><Relationship Id="rId2" Type="http://schemas.openxmlformats.org/officeDocument/2006/relationships/hyperlink" Target="http://www.snowballmetric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bc.ru/finances/31/01/2018/5a70dc2c9a79479bd069b624?from=mai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onewsnet.ru/news/2017/vrucheny-premii-prezidenta-v-oblasti-nauki-innovatsii-dlya-molodykh-uchenykh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economics/31/10/2017/59f835ea9a79479bac76db62" TargetMode="External"/><Relationship Id="rId2" Type="http://schemas.openxmlformats.org/officeDocument/2006/relationships/hyperlink" Target="http://www.poisknews.ru/official/22608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ersia.ru/dlya-chego-aleksej-kudrin-xochet-podruzhit-rossiyu-s-zapadom" TargetMode="External"/><Relationship Id="rId4" Type="http://schemas.openxmlformats.org/officeDocument/2006/relationships/hyperlink" Target="https://lenta.ru/news/2017/09/06/kudri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g-online.ru/article/361637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kabu.ru/story/putin_rossiya_budet_prodavat_neft_i_gaz_za_rubli_2916540" TargetMode="External"/><Relationship Id="rId2" Type="http://schemas.openxmlformats.org/officeDocument/2006/relationships/hyperlink" Target="http://www.nanonewsnet.ru/news/2017/putin-rasporyadilsya-vypustit-kriptorub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bc.ru/money/06/12/2017/5a27de8b9a7947626e50c839" TargetMode="External"/><Relationship Id="rId4" Type="http://schemas.openxmlformats.org/officeDocument/2006/relationships/hyperlink" Target="https://www.rbc.ru/finances/16/10/2017/59e4ddac9a79471a3d2a702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c.ru/finances/20/10/2017/59e9ef3c9a79470ce9434c54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ektimes.ru/post/291785/" TargetMode="External"/><Relationship Id="rId2" Type="http://schemas.openxmlformats.org/officeDocument/2006/relationships/hyperlink" Target="https://wikileaks.org/vault7/#Dumb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ss.ru/mezhdunarodnaya-panorama/4382337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c.ru/politics/15/04/2017/58f1d9789a79474295ebbdc8" TargetMode="External"/><Relationship Id="rId2" Type="http://schemas.openxmlformats.org/officeDocument/2006/relationships/hyperlink" Target="http://argumenti.ru/society/n581/5260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akony-2018.ru/byudzhet-rossii-na-2018-god/" TargetMode="External"/><Relationship Id="rId5" Type="http://schemas.openxmlformats.org/officeDocument/2006/relationships/hyperlink" Target="https://www.newsru.com/world/12dec2017/ndaa.html" TargetMode="Externa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tr-online.ru/news/putin-vstretilsya-s-97092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tific-notes.ru/pdf/014-20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hyperlink" Target="http://voditeliauto.ru/novosti/top10-samyx-dorogix-avtomobilej-god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hyperlink" Target="https://www.business-gazeta.ru/news/368667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regulation.gov.ru/projects#npa=732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bstu.ru/upload/inter/statistics-higher-education-europe.pdf" TargetMode="External"/><Relationship Id="rId2" Type="http://schemas.openxmlformats.org/officeDocument/2006/relationships/hyperlink" Target="http://samddn.ru/novosti/novosti/sovremennyy-mir-nevozmozhen-bez-smi-dmitriy-medvedev-vruchil-zhurnalistam-premii-pravitelstv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te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121" y="482458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доктор </a:t>
            </a:r>
            <a:r>
              <a:rPr lang="ru-RU" sz="2400" b="1" i="1" dirty="0">
                <a:solidFill>
                  <a:srgbClr val="0000FF"/>
                </a:solidFill>
              </a:rPr>
              <a:t>физ.-мат. </a:t>
            </a:r>
            <a:r>
              <a:rPr lang="ru-RU" sz="2400" b="1" i="1" dirty="0" smtClean="0">
                <a:solidFill>
                  <a:srgbClr val="0000FF"/>
                </a:solidFill>
              </a:rPr>
              <a:t>наук, проф.  </a:t>
            </a:r>
            <a:r>
              <a:rPr lang="ru-RU" sz="2400" b="1" i="1" u="sng" dirty="0" smtClean="0">
                <a:solidFill>
                  <a:srgbClr val="0000FF"/>
                </a:solidFill>
              </a:rPr>
              <a:t>Аракелян </a:t>
            </a:r>
            <a:r>
              <a:rPr lang="ru-RU" sz="2400" b="1" i="1" u="sng" dirty="0">
                <a:solidFill>
                  <a:srgbClr val="0000FF"/>
                </a:solidFill>
              </a:rPr>
              <a:t>С.М</a:t>
            </a:r>
            <a:r>
              <a:rPr lang="ru-RU" sz="2400" b="1" i="1" u="sng" dirty="0" smtClean="0">
                <a:solidFill>
                  <a:srgbClr val="0000FF"/>
                </a:solidFill>
              </a:rPr>
              <a:t>., </a:t>
            </a: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зав. </a:t>
            </a:r>
            <a:r>
              <a:rPr lang="ru-RU" sz="2400" b="1" i="1" dirty="0">
                <a:solidFill>
                  <a:srgbClr val="0000FF"/>
                </a:solidFill>
              </a:rPr>
              <a:t>кафедрой физики и прикладной математики </a:t>
            </a:r>
          </a:p>
          <a:p>
            <a:pPr algn="ctr"/>
            <a:endParaRPr lang="ru-RU" i="1" dirty="0"/>
          </a:p>
          <a:p>
            <a:pPr algn="ctr"/>
            <a:endParaRPr lang="ru-RU" dirty="0"/>
          </a:p>
          <a:p>
            <a:pPr algn="ctr"/>
            <a:r>
              <a:rPr lang="ru-RU" dirty="0"/>
              <a:t>ФГБОУ В</a:t>
            </a:r>
            <a:r>
              <a:rPr lang="ru-RU" dirty="0" smtClean="0"/>
              <a:t>О  </a:t>
            </a:r>
            <a:r>
              <a:rPr lang="ru-RU" dirty="0"/>
              <a:t>«Владимирский государственный университет </a:t>
            </a:r>
          </a:p>
          <a:p>
            <a:pPr algn="ctr"/>
            <a:r>
              <a:rPr lang="ru-RU" dirty="0"/>
              <a:t>имени Александра Григорьевича и Николая Григорьевича Столетовых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" y="5157192"/>
            <a:ext cx="1263904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2242" y="9079"/>
            <a:ext cx="8192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Первый Всероссийский Профессорский Форум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«ПРОБЛЕМЫ СОВРЕМЕННОЙ НАУКИ И ВЫСШЕГО ОБРАЗОВАНИЯ: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НОВЫЕ ВЫЗОВЫ»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Российский университет </a:t>
            </a:r>
            <a:r>
              <a:rPr lang="ru-RU" b="1" dirty="0">
                <a:solidFill>
                  <a:srgbClr val="7030A0"/>
                </a:solidFill>
              </a:rPr>
              <a:t>дружбы </a:t>
            </a:r>
            <a:r>
              <a:rPr lang="ru-RU" b="1" dirty="0" smtClean="0">
                <a:solidFill>
                  <a:srgbClr val="7030A0"/>
                </a:solidFill>
              </a:rPr>
              <a:t>народов (РУДН)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2594" y="2493035"/>
            <a:ext cx="9161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Доминирующая роль профессорского сообщества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</a:t>
            </a:r>
            <a:r>
              <a:rPr lang="ru-RU" sz="3200" b="1" dirty="0">
                <a:solidFill>
                  <a:srgbClr val="C00000"/>
                </a:solidFill>
              </a:rPr>
              <a:t> науке и образовании России </a:t>
            </a:r>
            <a:r>
              <a:rPr lang="ru-RU" sz="3200" b="1" dirty="0" smtClean="0">
                <a:solidFill>
                  <a:srgbClr val="C00000"/>
                </a:solidFill>
              </a:rPr>
              <a:t>–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мифы </a:t>
            </a:r>
            <a:r>
              <a:rPr lang="ru-RU" sz="3200" b="1" dirty="0">
                <a:solidFill>
                  <a:srgbClr val="C00000"/>
                </a:solidFill>
              </a:rPr>
              <a:t>и реальность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88035" y="0"/>
            <a:ext cx="1303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u="sng" dirty="0" smtClean="0"/>
              <a:t>01.02.2018 </a:t>
            </a:r>
            <a:r>
              <a:rPr lang="ru-RU" sz="1600" i="1" u="sng" dirty="0"/>
              <a:t>г</a:t>
            </a:r>
            <a:r>
              <a:rPr lang="ru-RU" sz="1600" i="1" u="sng" dirty="0" smtClean="0"/>
              <a:t>.</a:t>
            </a:r>
          </a:p>
          <a:p>
            <a:r>
              <a:rPr lang="ru-RU" sz="1600" i="1" dirty="0" smtClean="0"/>
              <a:t>     </a:t>
            </a:r>
            <a:r>
              <a:rPr lang="ru-RU" sz="1600" i="1" u="sng" dirty="0" smtClean="0"/>
              <a:t>чт., 10:00</a:t>
            </a:r>
            <a:endParaRPr lang="ru-RU" sz="1600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 t="33594" r="37662" b="42213"/>
          <a:stretch/>
        </p:blipFill>
        <p:spPr bwMode="auto">
          <a:xfrm>
            <a:off x="1" y="9079"/>
            <a:ext cx="1283388" cy="9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19597" y="155679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</a:rPr>
              <a:t>«…</a:t>
            </a:r>
            <a:r>
              <a:rPr lang="ru-RU" i="1" u="sng" dirty="0" smtClean="0">
                <a:solidFill>
                  <a:srgbClr val="0000FF"/>
                </a:solidFill>
              </a:rPr>
              <a:t>Возьмёмся </a:t>
            </a:r>
            <a:r>
              <a:rPr lang="ru-RU" i="1" u="sng" dirty="0">
                <a:solidFill>
                  <a:srgbClr val="0000FF"/>
                </a:solidFill>
              </a:rPr>
              <a:t>за руки, друзья,</a:t>
            </a:r>
          </a:p>
          <a:p>
            <a:r>
              <a:rPr lang="ru-RU" i="1" u="sng" dirty="0">
                <a:solidFill>
                  <a:srgbClr val="0000FF"/>
                </a:solidFill>
              </a:rPr>
              <a:t>Чтоб не пропасть </a:t>
            </a:r>
            <a:r>
              <a:rPr lang="ru-RU" i="1" u="sng" dirty="0" smtClean="0">
                <a:solidFill>
                  <a:srgbClr val="0000FF"/>
                </a:solidFill>
              </a:rPr>
              <a:t>поодиночке</a:t>
            </a:r>
            <a:r>
              <a:rPr lang="ru-RU" i="1" dirty="0" smtClean="0">
                <a:solidFill>
                  <a:srgbClr val="0000FF"/>
                </a:solidFill>
              </a:rPr>
              <a:t>…»</a:t>
            </a:r>
            <a:endParaRPr lang="ru-RU" dirty="0" smtClean="0"/>
          </a:p>
          <a:p>
            <a:pPr algn="r"/>
            <a:r>
              <a:rPr lang="ru-RU" sz="1400" i="1" dirty="0" smtClean="0"/>
              <a:t>Булат Окуджава, 1967 г.</a:t>
            </a:r>
            <a:endParaRPr lang="ru-RU" sz="1400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11760" y="1268760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84" y="126876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Мотивация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7385" y="4422305"/>
            <a:ext cx="9198768" cy="2108265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1600" i="1" dirty="0">
                <a:solidFill>
                  <a:srgbClr val="0000FF"/>
                </a:solidFill>
              </a:rPr>
              <a:t>После запуска в СССР 4 октября 1957 года первого в мире искусственного спутника, руководством США была обозначена Задача № 1 – догнать и превзойти нас в космических достижениях. С точки зрения США, под сомнение было поставлено не только их научно-техническое лидерство, но и сама </a:t>
            </a:r>
            <a:r>
              <a:rPr lang="ru-RU" sz="1600" i="1" u="sng" dirty="0">
                <a:solidFill>
                  <a:srgbClr val="0000FF"/>
                </a:solidFill>
              </a:rPr>
              <a:t>идея глобального американского превосходства</a:t>
            </a:r>
            <a:r>
              <a:rPr lang="ru-RU" sz="1600" i="1" dirty="0">
                <a:solidFill>
                  <a:srgbClr val="0000FF"/>
                </a:solidFill>
              </a:rPr>
              <a:t>, право США быть главной указующей и направляющей силой. Они считали, что русские совершили по отношению к США «</a:t>
            </a:r>
            <a:r>
              <a:rPr lang="ru-RU" sz="1600" b="1" i="1" u="sng" dirty="0">
                <a:solidFill>
                  <a:srgbClr val="0000FF"/>
                </a:solidFill>
              </a:rPr>
              <a:t>технологический Перл </a:t>
            </a:r>
            <a:r>
              <a:rPr lang="ru-RU" sz="1600" b="1" i="1" u="sng" dirty="0" err="1">
                <a:solidFill>
                  <a:srgbClr val="0000FF"/>
                </a:solidFill>
              </a:rPr>
              <a:t>Харбор</a:t>
            </a:r>
            <a:r>
              <a:rPr lang="ru-RU" sz="1600" i="1" dirty="0" smtClean="0">
                <a:solidFill>
                  <a:srgbClr val="0000FF"/>
                </a:solidFill>
              </a:rPr>
              <a:t>»!</a:t>
            </a:r>
          </a:p>
          <a:p>
            <a:pPr algn="just"/>
            <a:endParaRPr lang="en-US" sz="1600" i="1" dirty="0"/>
          </a:p>
          <a:p>
            <a:pPr algn="ctr"/>
            <a:r>
              <a:rPr lang="ru-RU" sz="1900" b="1" i="1" dirty="0">
                <a:solidFill>
                  <a:srgbClr val="C00000"/>
                </a:solidFill>
              </a:rPr>
              <a:t>Вот такие «Перл </a:t>
            </a:r>
            <a:r>
              <a:rPr lang="ru-RU" sz="1900" b="1" i="1" dirty="0" err="1">
                <a:solidFill>
                  <a:srgbClr val="C00000"/>
                </a:solidFill>
              </a:rPr>
              <a:t>Харборы</a:t>
            </a:r>
            <a:r>
              <a:rPr lang="ru-RU" sz="1900" b="1" i="1" dirty="0">
                <a:solidFill>
                  <a:srgbClr val="C00000"/>
                </a:solidFill>
              </a:rPr>
              <a:t>» Россия и должна совершать сейчас!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7385" y="2429656"/>
            <a:ext cx="9162256" cy="461661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История – урок для нас в настоящее время…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45641" y="2773498"/>
            <a:ext cx="9162256" cy="1661993"/>
            <a:chOff x="0" y="1997131"/>
            <a:chExt cx="9162256" cy="166199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997131"/>
              <a:ext cx="9162256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71694" indent="-2871694"/>
              <a:r>
                <a:rPr lang="ru-RU" sz="1600" b="1" i="1" u="sng" dirty="0"/>
                <a:t>Президент США Дж. Кеннеди</a:t>
              </a:r>
              <a:r>
                <a:rPr lang="ru-RU" sz="1600" dirty="0"/>
                <a:t>: </a:t>
              </a:r>
              <a:r>
                <a:rPr lang="ru-RU" b="1" i="1" dirty="0" smtClean="0">
                  <a:solidFill>
                    <a:srgbClr val="0000FF"/>
                  </a:solidFill>
                </a:rPr>
                <a:t>«</a:t>
              </a:r>
              <a:r>
                <a:rPr lang="ru-RU" b="1" i="1" dirty="0">
                  <a:solidFill>
                    <a:srgbClr val="0000FF"/>
                  </a:solidFill>
                </a:rPr>
                <a:t>Советское образование - лучшее в мире. Мы должны многое из него взять</a:t>
              </a:r>
              <a:r>
                <a:rPr lang="ru-RU" b="1" i="1" dirty="0" smtClean="0">
                  <a:solidFill>
                    <a:srgbClr val="0000FF"/>
                  </a:solidFill>
                </a:rPr>
                <a:t>. СССР </a:t>
              </a:r>
              <a:r>
                <a:rPr lang="ru-RU" b="1" i="1" dirty="0">
                  <a:solidFill>
                    <a:srgbClr val="0000FF"/>
                  </a:solidFill>
                </a:rPr>
                <a:t>выиграл космическую гонку </a:t>
              </a:r>
              <a:r>
                <a:rPr lang="ru-RU" b="1" i="1" dirty="0" smtClean="0">
                  <a:solidFill>
                    <a:srgbClr val="0000FF"/>
                  </a:solidFill>
                </a:rPr>
                <a:t/>
              </a:r>
              <a:br>
                <a:rPr lang="ru-RU" b="1" i="1" dirty="0" smtClean="0">
                  <a:solidFill>
                    <a:srgbClr val="0000FF"/>
                  </a:solidFill>
                </a:rPr>
              </a:br>
              <a:r>
                <a:rPr lang="ru-RU" b="1" i="1" u="sng" dirty="0" smtClean="0">
                  <a:solidFill>
                    <a:srgbClr val="0000FF"/>
                  </a:solidFill>
                </a:rPr>
                <a:t>за </a:t>
              </a:r>
              <a:r>
                <a:rPr lang="ru-RU" b="1" i="1" u="sng" dirty="0">
                  <a:solidFill>
                    <a:srgbClr val="0000FF"/>
                  </a:solidFill>
                </a:rPr>
                <a:t>школьной партой</a:t>
              </a:r>
              <a:r>
                <a:rPr lang="ru-RU" b="1" i="1" dirty="0" smtClean="0">
                  <a:solidFill>
                    <a:srgbClr val="0000FF"/>
                  </a:solidFill>
                </a:rPr>
                <a:t>».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sz="1600" dirty="0"/>
                <a:t>Не за счет </a:t>
              </a:r>
              <a:r>
                <a:rPr lang="ru-RU" sz="1600" dirty="0" smtClean="0"/>
                <a:t>глобализации, </a:t>
              </a:r>
              <a:r>
                <a:rPr lang="ru-RU" sz="1600" dirty="0"/>
                <a:t>а за счет </a:t>
              </a:r>
              <a:r>
                <a:rPr lang="ru-RU" sz="1600" b="1" dirty="0">
                  <a:solidFill>
                    <a:srgbClr val="C00000"/>
                  </a:solidFill>
                </a:rPr>
                <a:t>советской школы</a:t>
              </a:r>
              <a:r>
                <a:rPr lang="ru-RU" sz="1600" dirty="0"/>
                <a:t> </a:t>
              </a:r>
              <a:r>
                <a:rPr lang="ru-RU" sz="1600" dirty="0" smtClean="0"/>
                <a:t>Советский </a:t>
              </a:r>
              <a:r>
                <a:rPr lang="ru-RU" sz="1600" dirty="0"/>
                <a:t>Союз обогнал США. 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ru-RU" sz="1600" dirty="0"/>
                <a:t>Это – </a:t>
              </a:r>
              <a:r>
                <a:rPr lang="ru-RU" sz="1600" dirty="0" smtClean="0"/>
                <a:t>напоминание: </a:t>
              </a:r>
              <a:r>
                <a:rPr lang="ru-RU" sz="1600" b="1" dirty="0">
                  <a:solidFill>
                    <a:srgbClr val="C00000"/>
                  </a:solidFill>
                </a:rPr>
                <a:t>и для бизнеса, и для нас</a:t>
              </a:r>
              <a:r>
                <a:rPr lang="ru-RU" sz="1600" dirty="0"/>
                <a:t>.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9552" y="2420888"/>
              <a:ext cx="15632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/>
                <a:t>4 октября 1957 года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18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2240" y="11973"/>
            <a:ext cx="2452808" cy="1231102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Опять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«</a:t>
            </a:r>
            <a:r>
              <a:rPr lang="ru-RU" sz="2600" b="1" dirty="0" err="1" smtClean="0">
                <a:solidFill>
                  <a:srgbClr val="C00000"/>
                </a:solidFill>
              </a:rPr>
              <a:t>Дежавю</a:t>
            </a:r>
            <a:r>
              <a:rPr lang="ru-RU" sz="2600" b="1" dirty="0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en-US" sz="2200" b="1" i="1" dirty="0" smtClean="0">
                <a:solidFill>
                  <a:srgbClr val="0000FF"/>
                </a:solidFill>
              </a:rPr>
              <a:t>required/</a:t>
            </a:r>
            <a:r>
              <a:rPr lang="en-US" sz="2200" b="1" i="1" u="sng" dirty="0" smtClean="0">
                <a:solidFill>
                  <a:srgbClr val="0000FF"/>
                </a:solidFill>
              </a:rPr>
              <a:t>WANTED</a:t>
            </a:r>
            <a:r>
              <a:rPr lang="ru-RU" sz="2200" b="1" i="1" dirty="0">
                <a:solidFill>
                  <a:srgbClr val="0000FF"/>
                </a:solidFill>
              </a:rPr>
              <a:t>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5246" y="9157"/>
            <a:ext cx="7579270" cy="1785100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dirty="0"/>
              <a:t>Советский учёный в области </a:t>
            </a:r>
            <a:r>
              <a:rPr lang="ru-RU" b="1" dirty="0"/>
              <a:t>прикладной математики и механики</a:t>
            </a:r>
            <a:r>
              <a:rPr lang="ru-RU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доктор физ. – мат. наук, профессор, </a:t>
            </a:r>
            <a:br>
              <a:rPr lang="ru-RU" dirty="0" smtClean="0"/>
            </a:br>
            <a:r>
              <a:rPr lang="ru-RU" dirty="0" smtClean="0"/>
              <a:t>крупный </a:t>
            </a:r>
            <a:r>
              <a:rPr lang="ru-RU" dirty="0"/>
              <a:t>организатор советской науки, один из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идеологов </a:t>
            </a:r>
            <a:r>
              <a:rPr lang="ru-RU" b="1" dirty="0"/>
              <a:t>советской космической программы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Академик </a:t>
            </a:r>
            <a:r>
              <a:rPr lang="ru-RU" dirty="0"/>
              <a:t>АН СССР, с 1953 член Президиума, в 1960-1961 вице-президент,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000" b="1" dirty="0">
                <a:solidFill>
                  <a:srgbClr val="0000FF"/>
                </a:solidFill>
              </a:rPr>
              <a:t>в 1961-1975 Президент</a:t>
            </a:r>
            <a:r>
              <a:rPr lang="ru-RU" sz="2000" dirty="0"/>
              <a:t>,</a:t>
            </a:r>
            <a:r>
              <a:rPr lang="ru-RU" dirty="0"/>
              <a:t> в1975-1978 член Президиума АН СССР. </a:t>
            </a:r>
          </a:p>
        </p:txBody>
      </p:sp>
      <p:pic>
        <p:nvPicPr>
          <p:cNvPr id="4102" name="Picture 6" descr="http://900igr.net/up/datas/62821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5488"/>
            <a:ext cx="51643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072181"/>
            <a:ext cx="5164324" cy="400105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Трижды Герой Социалистического Труда</a:t>
            </a:r>
          </a:p>
        </p:txBody>
      </p:sp>
      <p:sp>
        <p:nvSpPr>
          <p:cNvPr id="5" name="TextBox 4"/>
          <p:cNvSpPr txBox="1"/>
          <p:nvPr/>
        </p:nvSpPr>
        <p:spPr>
          <a:xfrm rot="20924422">
            <a:off x="397328" y="714149"/>
            <a:ext cx="7272808" cy="5232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800" b="1" dirty="0">
                <a:solidFill>
                  <a:srgbClr val="FB5B57"/>
                </a:solidFill>
              </a:rPr>
              <a:t>ФУНДАМЕНТАЛЬНЫЕ ЗНАНИЯ</a:t>
            </a:r>
            <a:r>
              <a:rPr lang="en-US" sz="2800" b="1" dirty="0">
                <a:solidFill>
                  <a:srgbClr val="FB5B57"/>
                </a:solidFill>
              </a:rPr>
              <a:t>!</a:t>
            </a:r>
            <a:endParaRPr lang="ru-RU" sz="2800" b="1" dirty="0">
              <a:solidFill>
                <a:srgbClr val="FB5B5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9349" y="2163016"/>
            <a:ext cx="386465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/>
              <a:t>Российская Федерация занимает </a:t>
            </a:r>
            <a:r>
              <a:rPr lang="ru-RU" sz="1200" b="1" dirty="0"/>
              <a:t>41-е</a:t>
            </a:r>
            <a:r>
              <a:rPr lang="ru-RU" sz="1200" dirty="0"/>
              <a:t> </a:t>
            </a:r>
            <a:r>
              <a:rPr lang="ru-RU" sz="1200" b="1" dirty="0"/>
              <a:t>место </a:t>
            </a:r>
            <a:br>
              <a:rPr lang="ru-RU" sz="1200" b="1" dirty="0"/>
            </a:br>
            <a:r>
              <a:rPr lang="ru-RU" sz="1200" u="sng" dirty="0" smtClean="0"/>
              <a:t>по </a:t>
            </a:r>
            <a:r>
              <a:rPr lang="ru-RU" sz="1200" u="sng" dirty="0"/>
              <a:t>готовности</a:t>
            </a:r>
            <a:r>
              <a:rPr lang="ru-RU" sz="1200" dirty="0"/>
              <a:t> к цифровой экономике со значительным отрывом от десятки лидирующих стран, таких, как </a:t>
            </a:r>
            <a:r>
              <a:rPr lang="ru-RU" sz="1200" b="1" dirty="0"/>
              <a:t>Сингапур</a:t>
            </a:r>
            <a:r>
              <a:rPr lang="ru-RU" sz="1200" dirty="0"/>
              <a:t>, Финляндия, Швеция, Норвегия, </a:t>
            </a:r>
            <a:r>
              <a:rPr lang="ru-RU" sz="1200" u="sng" dirty="0"/>
              <a:t>Соединенные Штаты Америки</a:t>
            </a:r>
            <a:r>
              <a:rPr lang="ru-RU" sz="1200" dirty="0"/>
              <a:t>, Нидерланды, Швейцария, Великобритания, Люксембург и Япония. </a:t>
            </a:r>
            <a:endParaRPr lang="ru-RU" sz="1200" dirty="0" smtClean="0"/>
          </a:p>
          <a:p>
            <a:pPr indent="457200" algn="just"/>
            <a:r>
              <a:rPr lang="ru-RU" sz="1200" dirty="0" smtClean="0"/>
              <a:t>С </a:t>
            </a:r>
            <a:r>
              <a:rPr lang="ru-RU" sz="1200" dirty="0"/>
              <a:t>точки зрения </a:t>
            </a:r>
            <a:r>
              <a:rPr lang="ru-RU" sz="1200" u="sng" dirty="0"/>
              <a:t>экономических и инновационных результатов</a:t>
            </a:r>
            <a:r>
              <a:rPr lang="ru-RU" sz="1200" dirty="0"/>
              <a:t> использования цифровых технологий, Российская Федерация занимает </a:t>
            </a:r>
            <a:r>
              <a:rPr lang="ru-RU" sz="1200" b="1" dirty="0"/>
              <a:t>38-е место</a:t>
            </a:r>
            <a:r>
              <a:rPr lang="ru-RU" sz="1200" dirty="0"/>
              <a:t> с большим отставанием от стран-лидеров, таких, как </a:t>
            </a:r>
            <a:r>
              <a:rPr lang="ru-RU" sz="1200" b="1" dirty="0"/>
              <a:t>Финляндия</a:t>
            </a:r>
            <a:r>
              <a:rPr lang="ru-RU" sz="1200" dirty="0"/>
              <a:t>, Швейцария, Швеция, Израиль, Сингапур, Нидерланды, </a:t>
            </a:r>
            <a:r>
              <a:rPr lang="ru-RU" sz="1200" u="sng" dirty="0"/>
              <a:t>Соединенные Штаты Америки</a:t>
            </a:r>
            <a:r>
              <a:rPr lang="ru-RU" sz="1200" dirty="0"/>
              <a:t>, Норвегия, Люксембург и Германия</a:t>
            </a:r>
            <a:r>
              <a:rPr lang="ru-RU" sz="1200" dirty="0" smtClean="0"/>
              <a:t>.</a:t>
            </a:r>
          </a:p>
          <a:p>
            <a:pPr indent="457200" algn="just"/>
            <a:r>
              <a:rPr lang="ru-RU" sz="1200" dirty="0"/>
              <a:t>Согласно исследованию Россия </a:t>
            </a:r>
            <a:r>
              <a:rPr lang="ru-RU" sz="1200" u="sng" dirty="0"/>
              <a:t>отстает в развитии цифровой экономики</a:t>
            </a:r>
            <a:r>
              <a:rPr lang="ru-RU" sz="1200" dirty="0"/>
              <a:t> от Европейского союза, Австралии и Канады, но </a:t>
            </a:r>
            <a:r>
              <a:rPr lang="ru-RU" sz="1200" b="1" u="sng" dirty="0">
                <a:solidFill>
                  <a:srgbClr val="C00000"/>
                </a:solidFill>
              </a:rPr>
              <a:t>опережает Китай</a:t>
            </a:r>
            <a:r>
              <a:rPr lang="ru-RU" sz="1200" dirty="0"/>
              <a:t>, Турцию, Бразилию и Мексику. </a:t>
            </a:r>
            <a:endParaRPr lang="ru-RU" sz="1200" dirty="0" smtClean="0"/>
          </a:p>
          <a:p>
            <a:pPr indent="457200" algn="just"/>
            <a:r>
              <a:rPr lang="ru-RU" sz="1200" dirty="0" smtClean="0"/>
              <a:t>По </a:t>
            </a:r>
            <a:r>
              <a:rPr lang="ru-RU" sz="1200" dirty="0"/>
              <a:t>доступности фиксированной </a:t>
            </a:r>
            <a:r>
              <a:rPr lang="ru-RU" sz="1200" b="1" dirty="0">
                <a:solidFill>
                  <a:srgbClr val="0000FF"/>
                </a:solidFill>
              </a:rPr>
              <a:t>широкополосной </a:t>
            </a:r>
            <a:r>
              <a:rPr lang="ru-RU" sz="1200" b="1" dirty="0" smtClean="0">
                <a:solidFill>
                  <a:srgbClr val="0000FF"/>
                </a:solidFill>
              </a:rPr>
              <a:t>связи </a:t>
            </a:r>
            <a:r>
              <a:rPr lang="ru-RU" sz="1200" u="sng" dirty="0" smtClean="0"/>
              <a:t>(ср. с </a:t>
            </a:r>
            <a:r>
              <a:rPr lang="ru-RU" sz="1200" u="sng" dirty="0" err="1" smtClean="0"/>
              <a:t>суперЭВМ</a:t>
            </a:r>
            <a:r>
              <a:rPr lang="ru-RU" sz="1200" u="sng" dirty="0" smtClean="0"/>
              <a:t>)</a:t>
            </a:r>
            <a:r>
              <a:rPr lang="ru-RU" sz="1200" dirty="0" smtClean="0"/>
              <a:t> </a:t>
            </a:r>
            <a:r>
              <a:rPr lang="ru-RU" sz="1200" dirty="0"/>
              <a:t>Россия </a:t>
            </a:r>
            <a:r>
              <a:rPr lang="ru-RU" sz="1200" b="1" dirty="0"/>
              <a:t>наряду </a:t>
            </a:r>
            <a:r>
              <a:rPr lang="ru-RU" sz="1200" dirty="0"/>
              <a:t>с </a:t>
            </a:r>
            <a:r>
              <a:rPr lang="ru-RU" sz="1200" u="sng" dirty="0"/>
              <a:t>Соединенными Штатами Америки</a:t>
            </a:r>
            <a:r>
              <a:rPr lang="ru-RU" sz="1200" dirty="0"/>
              <a:t> в 2016 году опережала Европейский союз и остальные страны</a:t>
            </a:r>
            <a:r>
              <a:rPr lang="ru-RU" sz="1200" dirty="0" smtClean="0"/>
              <a:t>.</a:t>
            </a:r>
          </a:p>
          <a:p>
            <a:pPr algn="just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63032" y="1964353"/>
            <a:ext cx="198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Наше место(!?):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7546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Лучше планеты всей!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0112" y="1733622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по </a:t>
            </a:r>
            <a:r>
              <a:rPr lang="ru-RU" dirty="0" err="1" smtClean="0"/>
              <a:t>цифровизации</a:t>
            </a:r>
            <a:r>
              <a:rPr lang="ru-RU" dirty="0" smtClean="0"/>
              <a:t> –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79349" y="6642556"/>
            <a:ext cx="38103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static.government.ru/media/files/9gFM4FHj4PsB79I5v7yLVuPgu4bvR7M0.pdf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21718" y="6082760"/>
            <a:ext cx="3779912" cy="615553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00FF"/>
                </a:solidFill>
                <a:latin typeface="Cambria Math"/>
                <a:ea typeface="Cambria Math"/>
              </a:rPr>
              <a:t>∼ как в </a:t>
            </a:r>
            <a:r>
              <a:rPr lang="ru-RU" sz="17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СССР: </a:t>
            </a:r>
            <a:r>
              <a:rPr lang="ru-RU" sz="1700" b="1" dirty="0">
                <a:solidFill>
                  <a:srgbClr val="0000FF"/>
                </a:solidFill>
                <a:latin typeface="Cambria Math"/>
                <a:ea typeface="Cambria Math"/>
              </a:rPr>
              <a:t>в каждой деревне – </a:t>
            </a:r>
            <a:endParaRPr lang="ru-RU" sz="1700" b="1" dirty="0" smtClean="0">
              <a:solidFill>
                <a:srgbClr val="0000FF"/>
              </a:solidFill>
              <a:latin typeface="Cambria Math"/>
              <a:ea typeface="Cambria Math"/>
            </a:endParaRPr>
          </a:p>
          <a:p>
            <a:pPr algn="ctr"/>
            <a:r>
              <a:rPr lang="ru-RU" sz="1700" b="1" dirty="0" smtClean="0">
                <a:solidFill>
                  <a:srgbClr val="0000FF"/>
                </a:solidFill>
                <a:latin typeface="Cambria Math"/>
                <a:ea typeface="Cambria Math"/>
              </a:rPr>
              <a:t>почта, </a:t>
            </a:r>
            <a:r>
              <a:rPr lang="ru-RU" sz="1700" b="1" dirty="0">
                <a:solidFill>
                  <a:srgbClr val="0000FF"/>
                </a:solidFill>
                <a:latin typeface="Cambria Math"/>
                <a:ea typeface="Cambria Math"/>
              </a:rPr>
              <a:t>школа, медпункт</a:t>
            </a:r>
            <a:endParaRPr lang="ru-RU" sz="17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173" y="62068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Теория 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028" y="1844824"/>
            <a:ext cx="8496300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ru-RU" altLang="ru-RU" sz="25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altLang="ru-RU" sz="23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Во-первых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система профессионального образования </a:t>
            </a:r>
            <a:r>
              <a:rPr lang="ru-RU" altLang="ru-RU" sz="23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должна 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быть  принципиально выстроена на деятельность по активному участию в становлении в регионе </a:t>
            </a:r>
            <a:r>
              <a:rPr lang="ru-RU" altLang="ru-RU" sz="23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территории инновационного развития и импортозамещения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altLang="ru-RU" sz="2300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Во-вторых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23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университетские инновационные 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образовательные программы </a:t>
            </a:r>
            <a:r>
              <a:rPr lang="ru-RU" altLang="ru-RU" sz="23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должны 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встраиваться в </a:t>
            </a:r>
            <a:r>
              <a:rPr lang="ru-RU" altLang="ru-RU" sz="23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инновационные программы развития госкорпораций/ предприятий с государственным участием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ru-RU" altLang="ru-RU" sz="23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они 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должны соответствовать приоритетам формирующейся в России </a:t>
            </a:r>
            <a:r>
              <a:rPr lang="ru-RU" altLang="ru-RU" sz="23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системе технологических платформ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ru-RU" altLang="ru-RU" sz="2300" u="sng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В-третьих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вокруг университета должна сформироваться </a:t>
            </a:r>
            <a:r>
              <a:rPr lang="ru-RU" altLang="ru-RU" sz="23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технопарковая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зона </a:t>
            </a:r>
            <a:r>
              <a:rPr lang="ru-RU" altLang="ru-RU" sz="23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с поясом </a:t>
            </a:r>
            <a:r>
              <a:rPr lang="ru-RU" altLang="ru-RU" sz="2300" u="sng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малых предприятий</a:t>
            </a:r>
            <a:r>
              <a:rPr lang="ru-RU" altLang="ru-RU" sz="23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нтон\Desktop\Пресентация_Аракелян\Картин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Бизнес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580526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Университет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нтон\Desktop\Пресентация_Аракелян\Монстр.png"/>
          <p:cNvPicPr>
            <a:picLocks noChangeAspect="1" noChangeArrowheads="1"/>
          </p:cNvPicPr>
          <p:nvPr/>
        </p:nvPicPr>
        <p:blipFill>
          <a:blip r:embed="rId3" cstate="print"/>
          <a:srcRect l="23057" r="13944"/>
          <a:stretch>
            <a:fillRect/>
          </a:stretch>
        </p:blipFill>
        <p:spPr bwMode="auto">
          <a:xfrm>
            <a:off x="140176" y="1052736"/>
            <a:ext cx="1623512" cy="18722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16444" y="1393612"/>
            <a:ext cx="5463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и так уже на другой стороне!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Антон\Desktop\Пресентация_Аракелян\ochkarik.jpg"/>
          <p:cNvPicPr>
            <a:picLocks noChangeAspect="1" noChangeArrowheads="1"/>
          </p:cNvPicPr>
          <p:nvPr/>
        </p:nvPicPr>
        <p:blipFill>
          <a:blip r:embed="rId4" cstate="print"/>
          <a:srcRect l="15114" r="14892"/>
          <a:stretch>
            <a:fillRect/>
          </a:stretch>
        </p:blipFill>
        <p:spPr bwMode="auto">
          <a:xfrm>
            <a:off x="0" y="5084764"/>
            <a:ext cx="2406954" cy="1773236"/>
          </a:xfrm>
          <a:prstGeom prst="rect">
            <a:avLst/>
          </a:prstGeom>
          <a:noFill/>
        </p:spPr>
      </p:pic>
      <p:pic>
        <p:nvPicPr>
          <p:cNvPr id="2059" name="Picture 11" descr="C:\Users\Антон\Desktop\Пресентация_Аракелян\ученый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964670"/>
            <a:ext cx="1512168" cy="1696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98444" y="5373216"/>
            <a:ext cx="623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нам попасть на другую сторону?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4" name="Picture 16" descr="C:\Users\Антон\Desktop\Пресентация_Аракелян\Most_smal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73681">
            <a:off x="4302947" y="2430539"/>
            <a:ext cx="579812" cy="1911489"/>
          </a:xfrm>
          <a:prstGeom prst="rect">
            <a:avLst/>
          </a:prstGeom>
          <a:noFill/>
        </p:spPr>
      </p:pic>
      <p:sp>
        <p:nvSpPr>
          <p:cNvPr id="23" name="Овал 22"/>
          <p:cNvSpPr/>
          <p:nvPr/>
        </p:nvSpPr>
        <p:spPr>
          <a:xfrm rot="1670409">
            <a:off x="2908857" y="1837865"/>
            <a:ext cx="3240360" cy="324036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496" y="36357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бурная река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8304" y="2487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/>
              <a:t>сегодняшние реалии </a:t>
            </a:r>
            <a:endParaRPr lang="ru-RU" sz="1400" i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24762A62-62DC-4DB1-B153-BD8CE9C96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906" y="-3667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Механизм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3486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FF"/>
                </a:solidFill>
              </a:rPr>
              <a:t>проблемы …</a:t>
            </a:r>
            <a:endParaRPr lang="ru-RU" sz="2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3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76672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3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 малых предприятий</a:t>
            </a:r>
          </a:p>
          <a:p>
            <a:r>
              <a:rPr lang="ru-RU" sz="2800" b="1" spc="3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понимании бизнеса о сотрудничестве</a:t>
            </a:r>
            <a:endParaRPr lang="en-US" sz="2800" b="1" spc="3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2800" i="1" dirty="0" smtClean="0">
                <a:solidFill>
                  <a:srgbClr val="0000FF"/>
                </a:solidFill>
              </a:rPr>
              <a:t>Start-up and/or </a:t>
            </a:r>
            <a:r>
              <a:rPr lang="en-US" sz="3600" b="1" i="1" dirty="0" smtClean="0">
                <a:solidFill>
                  <a:srgbClr val="C00000"/>
                </a:solidFill>
              </a:rPr>
              <a:t>Spin-off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79448" y="2624661"/>
            <a:ext cx="8820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Взаимодействие университета с </a:t>
            </a:r>
            <a:r>
              <a:rPr lang="ru-RU" altLang="ru-RU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бизнес-сообществом </a:t>
            </a:r>
            <a:r>
              <a:rPr lang="ru-RU" altLang="ru-RU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(№217-ФЗ</a:t>
            </a:r>
            <a:r>
              <a:rPr lang="ru-RU" altLang="ru-RU" b="1" i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750" y="3773488"/>
            <a:ext cx="8064500" cy="22479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акцент должен делаться на стимулировании малых компаний типа </a:t>
            </a:r>
            <a:r>
              <a:rPr lang="ru-RU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u="sng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спин-офф</a:t>
            </a:r>
            <a:r>
              <a:rPr lang="ru-RU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ассоциированных с крупным бизнесом (устойчиво стоящим на рынке), которые имеют возможность сразу включиться в высокотехнологичное производство в условиях гибкого реагирования на запросы  рынка в отличие от «посевных» малых предприятий типа         </a:t>
            </a:r>
            <a:r>
              <a:rPr lang="ru-RU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u="sng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старт-ап</a:t>
            </a:r>
            <a:r>
              <a:rPr lang="ru-RU" u="sng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действующих изолированно и которые еще должны побороться за свое место на рынке.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7763" y="4508500"/>
            <a:ext cx="2305050" cy="2889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сразу включиться 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188" y="4797425"/>
            <a:ext cx="7921625" cy="287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высокотехнологичное производство в условиях гибкого реагирования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188" y="5084763"/>
            <a:ext cx="2232025" cy="215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на запросы  рынка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1725" y="5373688"/>
            <a:ext cx="1081088" cy="215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должны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188" y="5594203"/>
            <a:ext cx="4032250" cy="2873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побороться за свое место на рынке.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3" y="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для бизнеса – </a:t>
            </a:r>
            <a:r>
              <a:rPr lang="ru-RU" sz="1600" b="1" i="1" dirty="0" smtClean="0">
                <a:solidFill>
                  <a:srgbClr val="0000FF"/>
                </a:solidFill>
              </a:rPr>
              <a:t>да</a:t>
            </a:r>
            <a:r>
              <a:rPr lang="ru-RU" sz="1600" i="1" dirty="0" smtClean="0"/>
              <a:t>:   </a:t>
            </a:r>
            <a:r>
              <a:rPr lang="ru-RU" sz="1600" i="1" u="sng" dirty="0" smtClean="0"/>
              <a:t>наукоемкая продукция,</a:t>
            </a:r>
          </a:p>
          <a:p>
            <a:r>
              <a:rPr lang="ru-RU" sz="1600" i="1" dirty="0" smtClean="0"/>
              <a:t>                          </a:t>
            </a:r>
            <a:r>
              <a:rPr lang="ru-RU" sz="1600" b="1" i="1" dirty="0" smtClean="0">
                <a:solidFill>
                  <a:srgbClr val="0000FF"/>
                </a:solidFill>
              </a:rPr>
              <a:t>но</a:t>
            </a:r>
            <a:r>
              <a:rPr lang="ru-RU" sz="1600" i="1" dirty="0" smtClean="0"/>
              <a:t>:   без </a:t>
            </a:r>
            <a:r>
              <a:rPr lang="ru-RU" sz="1600" i="1" dirty="0" err="1" smtClean="0"/>
              <a:t>доп.конкуренции</a:t>
            </a:r>
            <a:r>
              <a:rPr lang="ru-RU" sz="1600" i="1" dirty="0" smtClean="0"/>
              <a:t> (?!)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9521" y="613089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нет противоречия с доминирующей в России централизацией производства, монополизмом и т.д. – </a:t>
            </a:r>
            <a:r>
              <a:rPr lang="ru-RU" b="1" i="1" u="sng" dirty="0" smtClean="0">
                <a:solidFill>
                  <a:srgbClr val="0000FF"/>
                </a:solidFill>
              </a:rPr>
              <a:t>работа через </a:t>
            </a:r>
            <a:r>
              <a:rPr lang="ru-RU" b="1" i="1" u="sng" dirty="0" err="1" smtClean="0">
                <a:solidFill>
                  <a:srgbClr val="0000FF"/>
                </a:solidFill>
              </a:rPr>
              <a:t>госкорпорации</a:t>
            </a:r>
            <a:r>
              <a:rPr lang="ru-RU" b="1" i="1" u="sng" dirty="0" smtClean="0">
                <a:solidFill>
                  <a:srgbClr val="0000FF"/>
                </a:solidFill>
              </a:rPr>
              <a:t>, институты развития и др</a:t>
            </a:r>
            <a:r>
              <a:rPr lang="ru-RU" b="1" i="1" dirty="0" smtClean="0">
                <a:solidFill>
                  <a:srgbClr val="0000FF"/>
                </a:solidFill>
              </a:rPr>
              <a:t>.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9879" y="6166028"/>
            <a:ext cx="43224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116632"/>
            <a:ext cx="8892480" cy="850106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Особенность современного периода развития ОПК</a:t>
            </a:r>
            <a:r>
              <a:rPr lang="ru-RU" sz="3300" b="1" dirty="0" smtClean="0">
                <a:solidFill>
                  <a:srgbClr val="C00000"/>
                </a:solidFill>
              </a:rPr>
              <a:t/>
            </a:r>
            <a:br>
              <a:rPr lang="ru-RU" sz="3300" b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(как в нашей стране, так и за рубежом)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12" y="980728"/>
            <a:ext cx="8750776" cy="5168046"/>
          </a:xfrm>
          <a:noFill/>
          <a:ln>
            <a:noFill/>
          </a:ln>
          <a:scene3d>
            <a:camera prst="orthographicFront"/>
            <a:lightRig rig="threePt" dir="t"/>
          </a:scene3d>
          <a:sp3d prstMaterial="dkEdge">
            <a:bevelT w="25400" h="50800"/>
            <a:bevelB w="95250" h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Быстрый рост</a:t>
            </a:r>
            <a:r>
              <a:rPr lang="ru-RU" sz="2400" dirty="0" smtClean="0"/>
              <a:t>, в первую очередь, </a:t>
            </a:r>
            <a:r>
              <a:rPr lang="ru-RU" sz="2400" u="sng" dirty="0" smtClean="0">
                <a:solidFill>
                  <a:srgbClr val="0000FF"/>
                </a:solidFill>
              </a:rPr>
              <a:t>гражданских</a:t>
            </a:r>
            <a:r>
              <a:rPr lang="ru-RU" sz="240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(в т.ч. массового спроса) отраслей, которые только затем используются в системах вооружения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/>
              <a:t>(до 80-ых годов прошлого века ситуация была обратной).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  <a:r>
              <a:rPr lang="en-US" sz="2400" dirty="0" smtClean="0"/>
              <a:t>   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Вовлечение</a:t>
            </a:r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/>
              <a:t>в </a:t>
            </a:r>
            <a:r>
              <a:rPr lang="ru-RU" sz="2400" dirty="0"/>
              <a:t>военную тематику успешных и известных (часто, – монопольных) </a:t>
            </a:r>
            <a:r>
              <a:rPr lang="ru-RU" sz="2400" dirty="0" smtClean="0"/>
              <a:t>фирм</a:t>
            </a:r>
            <a:r>
              <a:rPr lang="ru-RU" sz="2400" dirty="0"/>
              <a:t>,</a:t>
            </a:r>
            <a:r>
              <a:rPr lang="ru-RU" sz="2400" dirty="0" smtClean="0"/>
              <a:t> по </a:t>
            </a:r>
            <a:r>
              <a:rPr lang="ru-RU" sz="2400" dirty="0"/>
              <a:t>сути, – производящих </a:t>
            </a:r>
            <a:r>
              <a:rPr lang="ru-RU" sz="2400" u="sng" dirty="0">
                <a:solidFill>
                  <a:srgbClr val="0000FF"/>
                </a:solidFill>
              </a:rPr>
              <a:t>массовую гражданскую продукцию </a:t>
            </a:r>
            <a:r>
              <a:rPr lang="ru-RU" sz="2400" dirty="0"/>
              <a:t>широкого назначения </a:t>
            </a:r>
            <a:endParaRPr lang="ru-RU" sz="24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i="1" dirty="0" smtClean="0"/>
              <a:t>(для потребителя низкой  профессиональной квалификации).</a:t>
            </a:r>
            <a:r>
              <a:rPr lang="ru-RU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/>
              <a:t>Общемировая </a:t>
            </a:r>
            <a:r>
              <a:rPr lang="ru-RU" sz="2400" b="1" i="1" dirty="0"/>
              <a:t>тенденция сегодняшнего </a:t>
            </a:r>
            <a:r>
              <a:rPr lang="ru-RU" sz="2400" b="1" i="1" dirty="0" smtClean="0"/>
              <a:t>дня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981" y="52347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Реализация </a:t>
            </a:r>
            <a:r>
              <a:rPr lang="ru-RU" b="1" i="1" dirty="0" smtClean="0">
                <a:solidFill>
                  <a:srgbClr val="0000FF"/>
                </a:solidFill>
              </a:rPr>
              <a:t>для гражданских организаций </a:t>
            </a:r>
            <a:r>
              <a:rPr lang="ru-RU" b="1" i="1" dirty="0" smtClean="0"/>
              <a:t>– через </a:t>
            </a:r>
            <a:r>
              <a:rPr lang="ru-RU" b="1" i="1" u="sng" dirty="0" smtClean="0"/>
              <a:t>базовые кафедры предприятий ОПК</a:t>
            </a: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>+ </a:t>
            </a:r>
            <a:r>
              <a:rPr lang="ru-RU" b="1" i="1" dirty="0" err="1" smtClean="0"/>
              <a:t>доп.мотивация</a:t>
            </a:r>
            <a:r>
              <a:rPr lang="ru-RU" b="1" i="1" dirty="0" smtClean="0"/>
              <a:t> – возможность для  </a:t>
            </a:r>
            <a:r>
              <a:rPr lang="ru-RU" b="1" i="1" u="sng" dirty="0" smtClean="0">
                <a:solidFill>
                  <a:srgbClr val="0000FF"/>
                </a:solidFill>
              </a:rPr>
              <a:t>доступа к </a:t>
            </a:r>
            <a:r>
              <a:rPr lang="ru-RU" b="1" i="1" u="sng" dirty="0" err="1" smtClean="0">
                <a:solidFill>
                  <a:srgbClr val="0000FF"/>
                </a:solidFill>
              </a:rPr>
              <a:t>гособоронзаказу</a:t>
            </a:r>
            <a:endParaRPr lang="ru-RU" b="1" i="1" u="sng" dirty="0">
              <a:solidFill>
                <a:srgbClr val="0000FF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79712" y="5229200"/>
            <a:ext cx="47525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15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u="sng" dirty="0" smtClean="0"/>
              <a:t>Но:</a:t>
            </a:r>
            <a:r>
              <a:rPr lang="ru-RU" sz="2100" dirty="0" smtClean="0"/>
              <a:t> не сокращать </a:t>
            </a:r>
            <a:r>
              <a:rPr lang="ru-RU" sz="2100" dirty="0" err="1" smtClean="0"/>
              <a:t>гособоронзаказ</a:t>
            </a:r>
            <a:r>
              <a:rPr lang="ru-RU" sz="2100" dirty="0" smtClean="0"/>
              <a:t> и не возвращаться</a:t>
            </a:r>
          </a:p>
          <a:p>
            <a:pPr algn="ctr"/>
            <a:r>
              <a:rPr lang="ru-RU" sz="2100" dirty="0" smtClean="0"/>
              <a:t> </a:t>
            </a:r>
            <a:r>
              <a:rPr lang="ru-RU" sz="2100" b="1" dirty="0" smtClean="0"/>
              <a:t>к скандальной программе </a:t>
            </a:r>
            <a:r>
              <a:rPr lang="ru-RU" sz="2100" dirty="0" smtClean="0"/>
              <a:t>конверсии 90-ых годов…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7691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0" y="90872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Практика и реалии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16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22001" y="1967119"/>
            <a:ext cx="8308416" cy="2212067"/>
            <a:chOff x="656072" y="4171304"/>
            <a:chExt cx="8308416" cy="221206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56072" y="4171304"/>
              <a:ext cx="8308416" cy="2201475"/>
              <a:chOff x="1082747" y="1181425"/>
              <a:chExt cx="6960948" cy="264196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873" t="29842" r="59807" b="44075"/>
              <a:stretch/>
            </p:blipFill>
            <p:spPr bwMode="auto">
              <a:xfrm>
                <a:off x="4305225" y="1181425"/>
                <a:ext cx="3738470" cy="2641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481207" y="1402907"/>
                <a:ext cx="2465789" cy="548131"/>
              </a:xfrm>
              <a:prstGeom prst="rect">
                <a:avLst/>
              </a:prstGeom>
              <a:noFill/>
            </p:spPr>
            <p:txBody>
              <a:bodyPr wrap="square" lIns="116111" tIns="58055" rIns="116111" bIns="58055" rtlCol="0">
                <a:spAutoFit/>
              </a:bodyPr>
              <a:lstStyle/>
              <a:p>
                <a:r>
                  <a:rPr lang="ru-RU" sz="2800" b="1" dirty="0">
                    <a:solidFill>
                      <a:srgbClr val="0000FF"/>
                    </a:solidFill>
                  </a:rPr>
                  <a:t>ДЛЯ ЧЕГО ?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82747" y="1974105"/>
                <a:ext cx="3295072" cy="731676"/>
              </a:xfrm>
              <a:prstGeom prst="rect">
                <a:avLst/>
              </a:prstGeom>
              <a:noFill/>
            </p:spPr>
            <p:txBody>
              <a:bodyPr wrap="square" lIns="116111" tIns="58055" rIns="116111" bIns="58055" rtlCol="0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0000FF"/>
                    </a:solidFill>
                    <a:ea typeface="Cambria Math"/>
                  </a:rPr>
                  <a:t>∼  </a:t>
                </a:r>
                <a:r>
                  <a:rPr lang="en-US" sz="1600" b="1" dirty="0" smtClean="0">
                    <a:solidFill>
                      <a:srgbClr val="0000FF"/>
                    </a:solidFill>
                    <a:ea typeface="Cambria Math"/>
                  </a:rPr>
                  <a:t>WADA</a:t>
                </a:r>
                <a:r>
                  <a:rPr lang="ru-RU" sz="1600" b="1" dirty="0" smtClean="0">
                    <a:solidFill>
                      <a:srgbClr val="0000FF"/>
                    </a:solidFill>
                    <a:ea typeface="Cambria Math"/>
                  </a:rPr>
                  <a:t>-допинг и «высокий статус» </a:t>
                </a:r>
                <a:r>
                  <a:rPr lang="ru-RU" sz="1600" b="1" dirty="0" err="1" smtClean="0">
                    <a:solidFill>
                      <a:srgbClr val="0000FF"/>
                    </a:solidFill>
                    <a:ea typeface="Cambria Math"/>
                  </a:rPr>
                  <a:t>Родченкова</a:t>
                </a:r>
                <a:r>
                  <a:rPr lang="ru-RU" sz="1600" b="1" dirty="0" smtClean="0">
                    <a:solidFill>
                      <a:srgbClr val="0000FF"/>
                    </a:solidFill>
                    <a:ea typeface="Cambria Math"/>
                  </a:rPr>
                  <a:t>, приглашенного  из Канады…</a:t>
                </a:r>
                <a:endParaRPr lang="ru-RU" sz="1600" b="1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7" name="Picture 2" descr="https://78.media.tumblr.com/a7672158d8b934fedbd13df6ac5e3fa8/tumblr_oywtnph63P1wgywgio1_1280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72" y="5659498"/>
              <a:ext cx="1049080" cy="699979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s://i.ytimg.com/vi/roeUZ46kx4o/hqdefaul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25" b="17129"/>
            <a:stretch/>
          </p:blipFill>
          <p:spPr bwMode="auto">
            <a:xfrm>
              <a:off x="1930352" y="5709012"/>
              <a:ext cx="1357290" cy="674359"/>
            </a:xfrm>
            <a:prstGeom prst="rect">
              <a:avLst/>
            </a:prstGeom>
            <a:noFill/>
            <a:ln>
              <a:solidFill>
                <a:schemeClr val="accent1">
                  <a:shade val="95000"/>
                  <a:satMod val="10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20356221">
              <a:off x="7376041" y="5775371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ЗАЧЕМ?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5687" y="4365104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en-U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положительный </a:t>
            </a: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авторитета высшей школы СССР!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u="sng" dirty="0"/>
              <a:t>В Советское время</a:t>
            </a:r>
            <a:r>
              <a:rPr lang="ru-RU" dirty="0"/>
              <a:t>: МГУ им. М.В. </a:t>
            </a:r>
            <a:r>
              <a:rPr lang="ru-RU" dirty="0" smtClean="0"/>
              <a:t>Ломоносова,   Московское </a:t>
            </a:r>
            <a:r>
              <a:rPr lang="ru-RU" dirty="0"/>
              <a:t>высшее техническое училище им. Н.Э. Баумана – «Советский ракетный колледж (</a:t>
            </a:r>
            <a:r>
              <a:rPr lang="ru-RU" i="1" dirty="0"/>
              <a:t>по версии США</a:t>
            </a:r>
            <a:r>
              <a:rPr lang="ru-RU" dirty="0"/>
              <a:t>)».</a:t>
            </a:r>
          </a:p>
          <a:p>
            <a:pPr marL="342900" indent="-342900">
              <a:buAutoNum type="arabicPeriod"/>
            </a:pPr>
            <a:r>
              <a:rPr lang="ru-RU" u="sng" dirty="0" smtClean="0"/>
              <a:t>В России</a:t>
            </a:r>
            <a:r>
              <a:rPr lang="ru-RU" dirty="0" smtClean="0"/>
              <a:t>: 2007 </a:t>
            </a:r>
            <a:r>
              <a:rPr lang="ru-RU" dirty="0"/>
              <a:t>– 2008 гг. Инновационные образовательные программы (ИОП).</a:t>
            </a:r>
          </a:p>
          <a:p>
            <a:pPr algn="ctr"/>
            <a:r>
              <a:rPr lang="ru-RU" sz="2000" u="sng" dirty="0"/>
              <a:t>Пример зарубежного опыта</a:t>
            </a:r>
            <a:r>
              <a:rPr lang="ru-RU" sz="2000" dirty="0"/>
              <a:t>: </a:t>
            </a:r>
          </a:p>
          <a:p>
            <a:r>
              <a:rPr lang="ru-RU" dirty="0"/>
              <a:t>  Нобелевская премия (1986) по </a:t>
            </a:r>
            <a:r>
              <a:rPr lang="ru-RU" b="1" dirty="0">
                <a:solidFill>
                  <a:srgbClr val="0000FF"/>
                </a:solidFill>
              </a:rPr>
              <a:t>туннельной микроскопии (</a:t>
            </a:r>
            <a:r>
              <a:rPr lang="en-US" b="1" dirty="0">
                <a:solidFill>
                  <a:srgbClr val="0000FF"/>
                </a:solidFill>
              </a:rPr>
              <a:t>STM</a:t>
            </a:r>
            <a:r>
              <a:rPr lang="ru-RU" b="1" dirty="0">
                <a:solidFill>
                  <a:srgbClr val="0000FF"/>
                </a:solidFill>
              </a:rPr>
              <a:t>) </a:t>
            </a:r>
            <a:r>
              <a:rPr lang="ru-RU" dirty="0"/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маленькое </a:t>
            </a:r>
            <a:r>
              <a:rPr lang="ru-RU" u="sng" dirty="0"/>
              <a:t>исследовательское отделение</a:t>
            </a:r>
            <a:r>
              <a:rPr lang="ru-RU" dirty="0"/>
              <a:t>/лаборатория </a:t>
            </a:r>
            <a:r>
              <a:rPr lang="en-US" dirty="0"/>
              <a:t>IBM</a:t>
            </a:r>
            <a:r>
              <a:rPr lang="ru-RU" dirty="0"/>
              <a:t> в </a:t>
            </a:r>
            <a:r>
              <a:rPr lang="ru-RU" dirty="0" smtClean="0"/>
              <a:t>Европе – без всякого рейтинга  (</a:t>
            </a:r>
            <a:r>
              <a:rPr lang="ru-RU" dirty="0"/>
              <a:t>Цюрих, авторы – </a:t>
            </a:r>
            <a:r>
              <a:rPr lang="en-US" b="1" i="1" dirty="0"/>
              <a:t>Binning G., Rohrer H.</a:t>
            </a:r>
            <a:r>
              <a:rPr lang="ru-RU" dirty="0"/>
              <a:t>)</a:t>
            </a:r>
            <a:r>
              <a:rPr lang="en-US" dirty="0"/>
              <a:t>.</a:t>
            </a:r>
            <a:endParaRPr lang="ru-RU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lh6.googleusercontent.com/-uh_S7t1dYLo/VVyc_hOOAFI/AAAAAAAAPqk/fgkPNBeq244/w926-h618-no/AVO_20150520_70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24761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Пополнение в семействе. </a:t>
            </a:r>
            <a:r>
              <a:rPr lang="ru-RU" sz="1600" b="1" u="sng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Наукометрических</a:t>
            </a:r>
            <a:r>
              <a:rPr lang="ru-RU" sz="16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показателей становится все больше</a:t>
            </a:r>
            <a:r>
              <a:rPr lang="ru-RU" sz="16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184" y="533192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750" i="1" dirty="0"/>
              <a:t>В конце прошлого года компания </a:t>
            </a:r>
            <a:r>
              <a:rPr lang="ru-RU" sz="750" b="1" i="1" dirty="0" err="1"/>
              <a:t>Elsevier</a:t>
            </a:r>
            <a:r>
              <a:rPr lang="ru-RU" sz="750" i="1" dirty="0"/>
              <a:t> объявила о своих </a:t>
            </a:r>
            <a:r>
              <a:rPr lang="ru-RU" sz="750" i="1" dirty="0" err="1"/>
              <a:t>библиометрических</a:t>
            </a:r>
            <a:r>
              <a:rPr lang="ru-RU" sz="750" i="1" dirty="0"/>
              <a:t> новинках. С ними читателей “Поиска” знакомят сотрудник Кембриджского университета, практикующий эксперт в области организации эффективной работы научно-образовательных организаций, участник группы разработки </a:t>
            </a:r>
            <a:r>
              <a:rPr lang="ru-RU" sz="750" i="1" dirty="0" err="1"/>
              <a:t>Snowball</a:t>
            </a:r>
            <a:r>
              <a:rPr lang="ru-RU" sz="750" i="1" dirty="0"/>
              <a:t> </a:t>
            </a:r>
            <a:r>
              <a:rPr lang="ru-RU" sz="750" i="1" dirty="0" err="1"/>
              <a:t>Metrics</a:t>
            </a:r>
            <a:r>
              <a:rPr lang="ru-RU" sz="750" i="1" dirty="0"/>
              <a:t> доктор </a:t>
            </a:r>
            <a:r>
              <a:rPr lang="ru-RU" sz="750" i="1" u="sng" dirty="0"/>
              <a:t>Джон Грин </a:t>
            </a:r>
            <a:r>
              <a:rPr lang="ru-RU" sz="750" i="1" dirty="0"/>
              <a:t>и директор по работе с органами государственной власти </a:t>
            </a:r>
            <a:r>
              <a:rPr lang="ru-RU" sz="750" i="1" dirty="0" err="1"/>
              <a:t>Elsevier</a:t>
            </a:r>
            <a:r>
              <a:rPr lang="ru-RU" sz="750" i="1" dirty="0"/>
              <a:t> S&amp;T в России, Украине и Республике Беларусь </a:t>
            </a:r>
            <a:r>
              <a:rPr lang="ru-RU" sz="750" i="1" u="sng" dirty="0"/>
              <a:t>Марат </a:t>
            </a:r>
            <a:r>
              <a:rPr lang="ru-RU" sz="750" i="1" u="sng" dirty="0" err="1"/>
              <a:t>Фатхуллин</a:t>
            </a:r>
            <a:r>
              <a:rPr lang="ru-RU" sz="750" i="1" dirty="0"/>
              <a:t>. </a:t>
            </a:r>
            <a:endParaRPr lang="ru-RU" sz="750" dirty="0"/>
          </a:p>
          <a:p>
            <a:pPr indent="182563" algn="just"/>
            <a:r>
              <a:rPr lang="ru-RU" sz="750" b="1" i="1" dirty="0"/>
              <a:t>- Недавно в базе данных </a:t>
            </a:r>
            <a:r>
              <a:rPr lang="ru-RU" sz="750" b="1" i="1" dirty="0" err="1"/>
              <a:t>Scopus</a:t>
            </a:r>
            <a:r>
              <a:rPr lang="ru-RU" sz="750" b="1" i="1" dirty="0"/>
              <a:t> появился новый </a:t>
            </a:r>
            <a:r>
              <a:rPr lang="ru-RU" sz="750" b="1" i="1" dirty="0" err="1"/>
              <a:t>библиометрический</a:t>
            </a:r>
            <a:r>
              <a:rPr lang="ru-RU" sz="750" b="1" i="1" dirty="0"/>
              <a:t> показатель </a:t>
            </a:r>
            <a:r>
              <a:rPr lang="ru-RU" sz="750" b="1" i="1" dirty="0" err="1"/>
              <a:t>CiteScore</a:t>
            </a:r>
            <a:r>
              <a:rPr lang="ru-RU" sz="750" b="1" i="1" dirty="0"/>
              <a:t>. Зачем он нужен? </a:t>
            </a:r>
            <a:endParaRPr lang="ru-RU" sz="750" dirty="0"/>
          </a:p>
          <a:p>
            <a:pPr indent="182563" algn="just"/>
            <a:r>
              <a:rPr lang="ru-RU" sz="750" b="1" dirty="0"/>
              <a:t>Марат </a:t>
            </a:r>
            <a:r>
              <a:rPr lang="ru-RU" sz="750" b="1" dirty="0" err="1"/>
              <a:t>Фатхуллин</a:t>
            </a:r>
            <a:r>
              <a:rPr lang="ru-RU" sz="750" dirty="0"/>
              <a:t>: - В декабре прошлого года мы представили целое семейство </a:t>
            </a:r>
            <a:r>
              <a:rPr lang="ru-RU" sz="750" dirty="0" err="1"/>
              <a:t>библиометрических</a:t>
            </a:r>
            <a:r>
              <a:rPr lang="ru-RU" sz="750" dirty="0"/>
              <a:t> показателей (метрик), которые уже используются в базе данных </a:t>
            </a:r>
            <a:r>
              <a:rPr lang="ru-RU" sz="750" dirty="0" err="1"/>
              <a:t>Scopus</a:t>
            </a:r>
            <a:r>
              <a:rPr lang="ru-RU" sz="750" dirty="0"/>
              <a:t>. В ответ на запрос научного сообщества, которому необходимы “прозрачные” </a:t>
            </a:r>
            <a:r>
              <a:rPr lang="ru-RU" sz="750" dirty="0" err="1"/>
              <a:t>наукометрические</a:t>
            </a:r>
            <a:r>
              <a:rPr lang="ru-RU" sz="750" dirty="0"/>
              <a:t> индикаторы, мы добавили группу легко рассчитывающихся показателей, охватывающих весь массив БД </a:t>
            </a:r>
            <a:r>
              <a:rPr lang="ru-RU" sz="750" dirty="0" err="1"/>
              <a:t>Scopus</a:t>
            </a:r>
            <a:r>
              <a:rPr lang="ru-RU" sz="750" dirty="0"/>
              <a:t>. Эти метрики доступны на сайте journalmetrics.scopus.com, где каждый исследователь может проверить их расчет. Метрики </a:t>
            </a:r>
            <a:r>
              <a:rPr lang="ru-RU" sz="750" dirty="0" err="1"/>
              <a:t>CiteScore</a:t>
            </a:r>
            <a:r>
              <a:rPr lang="ru-RU" sz="750" dirty="0"/>
              <a:t> позволяют оценивать </a:t>
            </a:r>
            <a:r>
              <a:rPr lang="ru-RU" sz="750" u="sng" dirty="0"/>
              <a:t>цитирование более 22 тысяч научных периодических изданий </a:t>
            </a:r>
            <a:r>
              <a:rPr lang="ru-RU" sz="750" dirty="0"/>
              <a:t>(среди них не только рецензируемые журналы, но также книжные серии, материалы конференций, отраслевые издания) в </a:t>
            </a:r>
            <a:r>
              <a:rPr lang="ru-RU" sz="750" u="sng" dirty="0"/>
              <a:t>330 дисциплинах. </a:t>
            </a:r>
          </a:p>
          <a:p>
            <a:pPr indent="182563" algn="just"/>
            <a:r>
              <a:rPr lang="ru-RU" sz="750" b="1" i="1" dirty="0"/>
              <a:t>- Как происходит расчет? Чем отличается </a:t>
            </a:r>
            <a:r>
              <a:rPr lang="ru-RU" sz="750" b="1" i="1" dirty="0" err="1"/>
              <a:t>CiteScore</a:t>
            </a:r>
            <a:r>
              <a:rPr lang="ru-RU" sz="750" b="1" i="1" dirty="0"/>
              <a:t> от других существовавших до этого индикаторов? </a:t>
            </a:r>
            <a:endParaRPr lang="ru-RU" sz="750" dirty="0"/>
          </a:p>
          <a:p>
            <a:pPr indent="182563" algn="just"/>
            <a:r>
              <a:rPr lang="ru-RU" sz="750" b="1" dirty="0"/>
              <a:t>Марат </a:t>
            </a:r>
            <a:r>
              <a:rPr lang="ru-RU" sz="750" b="1" dirty="0" err="1"/>
              <a:t>Фатхуллин</a:t>
            </a:r>
            <a:r>
              <a:rPr lang="ru-RU" sz="750" dirty="0"/>
              <a:t>: - Показатель </a:t>
            </a:r>
            <a:r>
              <a:rPr lang="ru-RU" sz="750" dirty="0" err="1"/>
              <a:t>CiteScore</a:t>
            </a:r>
            <a:r>
              <a:rPr lang="ru-RU" sz="750" dirty="0"/>
              <a:t>  - это соотношение числа ссылок, полученных журналом в определенном году, к количеству статей этого журнала, опубликованных в предыдущие три года. Трехлетний период используем для того, чтобы учитывать относительно свежие статьи и вместе с тем иметь возможность наблюдать изменения в цитируемости издания. Кроме того, период публикации, используемый при расчете метрики в такой </a:t>
            </a:r>
            <a:r>
              <a:rPr lang="ru-RU" sz="750" dirty="0" err="1"/>
              <a:t>мультидисциплинарной</a:t>
            </a:r>
            <a:r>
              <a:rPr lang="ru-RU" sz="750" dirty="0"/>
              <a:t> базе данных, как </a:t>
            </a:r>
            <a:r>
              <a:rPr lang="ru-RU" sz="750" dirty="0" err="1"/>
              <a:t>Scopus</a:t>
            </a:r>
            <a:r>
              <a:rPr lang="ru-RU" sz="750" dirty="0"/>
              <a:t>, должен обеспечивать релевантное отображение показателей во всех предметных областях, от более “медленных” (как, например, математика) до стремительно развивающихся (биохимия и молекулярная биология).</a:t>
            </a:r>
          </a:p>
          <a:p>
            <a:pPr indent="182563" algn="just"/>
            <a:r>
              <a:rPr lang="ru-RU" sz="750" dirty="0"/>
              <a:t>Прозрачность метрики </a:t>
            </a:r>
            <a:r>
              <a:rPr lang="ru-RU" sz="750" dirty="0" err="1"/>
              <a:t>CiteScore</a:t>
            </a:r>
            <a:r>
              <a:rPr lang="ru-RU" sz="750" dirty="0"/>
              <a:t> определена возможностью в любой момент проверить расчет показателя на основании актуальной информации о цитировании, совпадающей с той, что видна пользователям БД </a:t>
            </a:r>
            <a:r>
              <a:rPr lang="ru-RU" sz="750" dirty="0" err="1"/>
              <a:t>Scopus</a:t>
            </a:r>
            <a:r>
              <a:rPr lang="ru-RU" sz="750" dirty="0"/>
              <a:t>. Таким образом, методика расчета </a:t>
            </a:r>
            <a:r>
              <a:rPr lang="ru-RU" sz="750" dirty="0" err="1"/>
              <a:t>CiteScore</a:t>
            </a:r>
            <a:r>
              <a:rPr lang="ru-RU" sz="750" dirty="0"/>
              <a:t> полностью избавлена от сложных алгоритмов и непрозрачных условий, что позволяет с легкостью повторить и верифицировать расчет. </a:t>
            </a:r>
          </a:p>
          <a:p>
            <a:pPr indent="182563" algn="just"/>
            <a:r>
              <a:rPr lang="ru-RU" sz="750" b="1" i="1" dirty="0"/>
              <a:t>- Вы упомянули о появлении целого “семейства” новых метрик. Хотелось бы подробностей.</a:t>
            </a:r>
            <a:endParaRPr lang="ru-RU" sz="750" dirty="0"/>
          </a:p>
          <a:p>
            <a:pPr indent="182563" algn="just"/>
            <a:r>
              <a:rPr lang="ru-RU" sz="750" b="1" dirty="0"/>
              <a:t>Марат </a:t>
            </a:r>
            <a:r>
              <a:rPr lang="ru-RU" sz="750" b="1" dirty="0" err="1"/>
              <a:t>Фатхуллин</a:t>
            </a:r>
            <a:r>
              <a:rPr lang="ru-RU" sz="750" dirty="0"/>
              <a:t>: - Вместе со статичным (обновляющимся раз в год) показателем </a:t>
            </a:r>
            <a:r>
              <a:rPr lang="ru-RU" sz="750" dirty="0" err="1"/>
              <a:t>CiteScore</a:t>
            </a:r>
            <a:r>
              <a:rPr lang="ru-RU" sz="750" dirty="0"/>
              <a:t> пользователям доступна также динамичная метрика </a:t>
            </a:r>
            <a:r>
              <a:rPr lang="ru-RU" sz="750" dirty="0" err="1"/>
              <a:t>CiteScore</a:t>
            </a:r>
            <a:r>
              <a:rPr lang="ru-RU" sz="750" dirty="0"/>
              <a:t> </a:t>
            </a:r>
            <a:r>
              <a:rPr lang="ru-RU" sz="750" dirty="0" err="1"/>
              <a:t>Tracker</a:t>
            </a:r>
            <a:r>
              <a:rPr lang="ru-RU" sz="750" dirty="0"/>
              <a:t>, которая рассчитывается таким же образом, что и </a:t>
            </a:r>
            <a:r>
              <a:rPr lang="ru-RU" sz="750" dirty="0" err="1"/>
              <a:t>CiteScore</a:t>
            </a:r>
            <a:r>
              <a:rPr lang="ru-RU" sz="750" dirty="0"/>
              <a:t>, но на основании данных текущего года. </a:t>
            </a:r>
            <a:r>
              <a:rPr lang="ru-RU" sz="750" dirty="0" err="1"/>
              <a:t>CiteScore</a:t>
            </a:r>
            <a:r>
              <a:rPr lang="ru-RU" sz="750" dirty="0"/>
              <a:t> </a:t>
            </a:r>
            <a:r>
              <a:rPr lang="ru-RU" sz="750" dirty="0" err="1"/>
              <a:t>Tracker</a:t>
            </a:r>
            <a:r>
              <a:rPr lang="ru-RU" sz="750" dirty="0"/>
              <a:t> обновляется раз в месяц и отражает актуальную цитируемость издания. Еще одна новинка - </a:t>
            </a:r>
            <a:r>
              <a:rPr lang="ru-RU" sz="750" u="sng" dirty="0"/>
              <a:t>метрика </a:t>
            </a:r>
            <a:r>
              <a:rPr lang="ru-RU" sz="750" u="sng" dirty="0" err="1"/>
              <a:t>CiteScore</a:t>
            </a:r>
            <a:r>
              <a:rPr lang="ru-RU" sz="750" u="sng" dirty="0"/>
              <a:t> </a:t>
            </a:r>
            <a:r>
              <a:rPr lang="ru-RU" sz="750" u="sng" dirty="0" err="1"/>
              <a:t>Percentile</a:t>
            </a:r>
            <a:r>
              <a:rPr lang="ru-RU" sz="750" dirty="0"/>
              <a:t>, которая сравнивает метрику </a:t>
            </a:r>
            <a:r>
              <a:rPr lang="ru-RU" sz="750" dirty="0" err="1"/>
              <a:t>CiteScore</a:t>
            </a:r>
            <a:r>
              <a:rPr lang="ru-RU" sz="750" dirty="0"/>
              <a:t> серийного издания с </a:t>
            </a:r>
            <a:r>
              <a:rPr lang="ru-RU" sz="750" dirty="0" err="1"/>
              <a:t>CiteScore</a:t>
            </a:r>
            <a:r>
              <a:rPr lang="ru-RU" sz="750" dirty="0"/>
              <a:t> других изданий в той же области знаний. Кроме этого теперь доступны показатели </a:t>
            </a:r>
            <a:r>
              <a:rPr lang="ru-RU" sz="750" u="sng" dirty="0" err="1"/>
              <a:t>Document</a:t>
            </a:r>
            <a:r>
              <a:rPr lang="ru-RU" sz="750" u="sng" dirty="0"/>
              <a:t> </a:t>
            </a:r>
            <a:r>
              <a:rPr lang="ru-RU" sz="750" u="sng" dirty="0" err="1"/>
              <a:t>Count</a:t>
            </a:r>
            <a:r>
              <a:rPr lang="ru-RU" sz="750" dirty="0"/>
              <a:t> (количество документов) и </a:t>
            </a:r>
            <a:r>
              <a:rPr lang="ru-RU" sz="750" u="sng" dirty="0" err="1"/>
              <a:t>Citation</a:t>
            </a:r>
            <a:r>
              <a:rPr lang="ru-RU" sz="750" u="sng" dirty="0"/>
              <a:t> </a:t>
            </a:r>
            <a:r>
              <a:rPr lang="ru-RU" sz="750" u="sng" dirty="0" err="1"/>
              <a:t>Count</a:t>
            </a:r>
            <a:r>
              <a:rPr lang="ru-RU" sz="750" u="sng" dirty="0"/>
              <a:t> </a:t>
            </a:r>
            <a:r>
              <a:rPr lang="ru-RU" sz="750" dirty="0"/>
              <a:t>(количество цитирований), которые связаны с метрикой </a:t>
            </a:r>
            <a:r>
              <a:rPr lang="ru-RU" sz="750" dirty="0" err="1"/>
              <a:t>CiteScore</a:t>
            </a:r>
            <a:r>
              <a:rPr lang="ru-RU" sz="750" dirty="0"/>
              <a:t> и относятся к </a:t>
            </a:r>
            <a:r>
              <a:rPr lang="ru-RU" sz="750" dirty="0" err="1"/>
              <a:t>Snowball</a:t>
            </a:r>
            <a:r>
              <a:rPr lang="ru-RU" sz="750" dirty="0"/>
              <a:t> </a:t>
            </a:r>
            <a:r>
              <a:rPr lang="ru-RU" sz="750" dirty="0" err="1"/>
              <a:t>Metrics</a:t>
            </a:r>
            <a:r>
              <a:rPr lang="ru-RU" sz="750" dirty="0"/>
              <a:t>. Они используются организациями, активно занимающимися исследованиями, и являются важной составляющей при проведении сравнительного анализа с другими организациями.</a:t>
            </a:r>
          </a:p>
          <a:p>
            <a:pPr indent="182563" algn="just"/>
            <a:r>
              <a:rPr lang="ru-RU" sz="750" b="1" i="1" dirty="0"/>
              <a:t>- Как метрики </a:t>
            </a:r>
            <a:r>
              <a:rPr lang="ru-RU" sz="750" b="1" i="1" dirty="0" err="1"/>
              <a:t>CiteScore</a:t>
            </a:r>
            <a:r>
              <a:rPr lang="ru-RU" sz="750" b="1" i="1" dirty="0"/>
              <a:t> уживаются с группой уже существующих </a:t>
            </a:r>
            <a:r>
              <a:rPr lang="ru-RU" sz="750" b="1" i="1" dirty="0" err="1"/>
              <a:t>библиометрических</a:t>
            </a:r>
            <a:r>
              <a:rPr lang="ru-RU" sz="750" b="1" i="1" dirty="0"/>
              <a:t> журнальных индикаторов (SNIP, SJR)?</a:t>
            </a:r>
            <a:endParaRPr lang="ru-RU" sz="750" dirty="0"/>
          </a:p>
          <a:p>
            <a:pPr indent="182563" algn="just"/>
            <a:r>
              <a:rPr lang="ru-RU" sz="750" b="1" dirty="0"/>
              <a:t>Марат </a:t>
            </a:r>
            <a:r>
              <a:rPr lang="ru-RU" sz="750" b="1" dirty="0" err="1"/>
              <a:t>Фатхуллин</a:t>
            </a:r>
            <a:r>
              <a:rPr lang="ru-RU" sz="750" dirty="0"/>
              <a:t>: - Существует два “золотых правила” использования метрик для </a:t>
            </a:r>
            <a:r>
              <a:rPr lang="ru-RU" sz="750" dirty="0" err="1"/>
              <a:t>наукометрического</a:t>
            </a:r>
            <a:r>
              <a:rPr lang="ru-RU" sz="750" dirty="0"/>
              <a:t> анализа: прежде всего количественные показатели должны обязательно использоваться вместе с качественными показателями, такими как рецензирование или экспертная оценка, и наоборот. </a:t>
            </a:r>
            <a:r>
              <a:rPr lang="ru-RU" sz="750" dirty="0" smtClean="0"/>
              <a:t>(1) </a:t>
            </a:r>
            <a:r>
              <a:rPr lang="ru-RU" sz="750" u="sng" dirty="0" smtClean="0"/>
              <a:t>Ни </a:t>
            </a:r>
            <a:r>
              <a:rPr lang="ru-RU" sz="750" u="sng" dirty="0"/>
              <a:t>количественные, ни качественные показатели не должны использоваться самостоятельно</a:t>
            </a:r>
            <a:r>
              <a:rPr lang="ru-RU" sz="750" dirty="0"/>
              <a:t>. Второе правило относится к количественным </a:t>
            </a:r>
            <a:r>
              <a:rPr lang="ru-RU" sz="750" dirty="0" smtClean="0"/>
              <a:t>показателям. (2) </a:t>
            </a:r>
            <a:r>
              <a:rPr lang="ru-RU" sz="750" u="sng" dirty="0" smtClean="0"/>
              <a:t>Всегда </a:t>
            </a:r>
            <a:r>
              <a:rPr lang="ru-RU" sz="750" u="sng" dirty="0"/>
              <a:t>нужно рассматривать более одной метрики</a:t>
            </a:r>
            <a:r>
              <a:rPr lang="ru-RU" sz="750" dirty="0"/>
              <a:t>, в этом - гарантия объективности. Идеальная ситуация - использование “корзины метрик” с различными характеристиками, из которой выбираются показатели, уместные для анализа каждой ситуации. Традиционные метрики цитирования, предоставляемые </a:t>
            </a:r>
            <a:r>
              <a:rPr lang="ru-RU" sz="750" dirty="0" err="1"/>
              <a:t>Scopus</a:t>
            </a:r>
            <a:r>
              <a:rPr lang="ru-RU" sz="750" dirty="0"/>
              <a:t>, включают SNIP (</a:t>
            </a:r>
            <a:r>
              <a:rPr lang="ru-RU" sz="750" dirty="0" err="1"/>
              <a:t>Source</a:t>
            </a:r>
            <a:r>
              <a:rPr lang="ru-RU" sz="750" dirty="0"/>
              <a:t> </a:t>
            </a:r>
            <a:r>
              <a:rPr lang="ru-RU" sz="750" dirty="0" err="1"/>
              <a:t>Normalized</a:t>
            </a:r>
            <a:r>
              <a:rPr lang="ru-RU" sz="750" dirty="0"/>
              <a:t> </a:t>
            </a:r>
            <a:r>
              <a:rPr lang="ru-RU" sz="750" dirty="0" err="1"/>
              <a:t>Impact</a:t>
            </a:r>
            <a:r>
              <a:rPr lang="ru-RU" sz="750" dirty="0"/>
              <a:t> </a:t>
            </a:r>
            <a:r>
              <a:rPr lang="ru-RU" sz="750" dirty="0" err="1"/>
              <a:t>per</a:t>
            </a:r>
            <a:r>
              <a:rPr lang="ru-RU" sz="750" dirty="0"/>
              <a:t> </a:t>
            </a:r>
            <a:r>
              <a:rPr lang="ru-RU" sz="750" dirty="0" err="1"/>
              <a:t>Paper</a:t>
            </a:r>
            <a:r>
              <a:rPr lang="ru-RU" sz="750" dirty="0"/>
              <a:t> - </a:t>
            </a:r>
            <a:r>
              <a:rPr lang="ru-RU" sz="750" dirty="0" err="1"/>
              <a:t>импакт</a:t>
            </a:r>
            <a:r>
              <a:rPr lang="ru-RU" sz="750" dirty="0"/>
              <a:t>-фактор, нормализованный по источнику) и SJR (</a:t>
            </a:r>
            <a:r>
              <a:rPr lang="ru-RU" sz="750" dirty="0" err="1"/>
              <a:t>SCImago</a:t>
            </a:r>
            <a:r>
              <a:rPr lang="ru-RU" sz="750" dirty="0"/>
              <a:t> </a:t>
            </a:r>
            <a:r>
              <a:rPr lang="ru-RU" sz="750" dirty="0" err="1"/>
              <a:t>Journal</a:t>
            </a:r>
            <a:r>
              <a:rPr lang="ru-RU" sz="750" dirty="0"/>
              <a:t> </a:t>
            </a:r>
            <a:r>
              <a:rPr lang="ru-RU" sz="750" dirty="0" err="1"/>
              <a:t>Rank</a:t>
            </a:r>
            <a:r>
              <a:rPr lang="ru-RU" sz="750" dirty="0"/>
              <a:t> - журнальный рейтинг </a:t>
            </a:r>
            <a:r>
              <a:rPr lang="ru-RU" sz="750" dirty="0" err="1"/>
              <a:t>SCImago</a:t>
            </a:r>
            <a:r>
              <a:rPr lang="ru-RU" sz="750" dirty="0"/>
              <a:t>). Они остаются важной частью “корзины метрик” </a:t>
            </a:r>
            <a:r>
              <a:rPr lang="ru-RU" sz="750" dirty="0" err="1"/>
              <a:t>Scopus</a:t>
            </a:r>
            <a:r>
              <a:rPr lang="ru-RU" sz="750" dirty="0"/>
              <a:t>. Однако отзывы пользователей свидетельствовали о том, что им не хватало простой метрики цитирования, которую можно было бы самостоятельно проверить и использовать вместе с более сложными SNIP и SJR. С введением </a:t>
            </a:r>
            <a:r>
              <a:rPr lang="ru-RU" sz="750" dirty="0" err="1"/>
              <a:t>CiteScore</a:t>
            </a:r>
            <a:r>
              <a:rPr lang="ru-RU" sz="750" dirty="0"/>
              <a:t> </a:t>
            </a:r>
            <a:r>
              <a:rPr lang="ru-RU" sz="750" dirty="0" err="1"/>
              <a:t>Scopus</a:t>
            </a:r>
            <a:r>
              <a:rPr lang="ru-RU" sz="750" dirty="0"/>
              <a:t> предоставляет такую возможность.</a:t>
            </a:r>
          </a:p>
          <a:p>
            <a:pPr indent="182563" algn="just"/>
            <a:r>
              <a:rPr lang="ru-RU" sz="750" dirty="0"/>
              <a:t>Следует отметить, что “корзина метрик” не ограничивается журнальными показателями и содержит индикаторы, которые рассчитываются для отдельных статей, отдельных исследователей и организаций. Совместно с научным сообществом </a:t>
            </a:r>
            <a:r>
              <a:rPr lang="ru-RU" sz="750" u="sng" dirty="0" err="1"/>
              <a:t>Elsevier</a:t>
            </a:r>
            <a:r>
              <a:rPr lang="ru-RU" sz="750" u="sng" dirty="0"/>
              <a:t> продолжит работу над расширением “корзины метрик”</a:t>
            </a:r>
            <a:r>
              <a:rPr lang="ru-RU" sz="750" dirty="0"/>
              <a:t> и критериями их использования.</a:t>
            </a:r>
          </a:p>
          <a:p>
            <a:pPr indent="182563" algn="just"/>
            <a:r>
              <a:rPr lang="ru-RU" sz="750" dirty="0"/>
              <a:t>Так, недавнее приобретение компанией </a:t>
            </a:r>
            <a:r>
              <a:rPr lang="ru-RU" sz="750" dirty="0" err="1"/>
              <a:t>Elsevier</a:t>
            </a:r>
            <a:r>
              <a:rPr lang="ru-RU" sz="750" dirty="0"/>
              <a:t> ведущего поставщика </a:t>
            </a:r>
            <a:r>
              <a:rPr lang="ru-RU" sz="750" dirty="0" err="1"/>
              <a:t>альтметрик</a:t>
            </a:r>
            <a:r>
              <a:rPr lang="ru-RU" sz="750" dirty="0"/>
              <a:t> </a:t>
            </a:r>
            <a:r>
              <a:rPr lang="ru-RU" sz="750" dirty="0" err="1"/>
              <a:t>Plum</a:t>
            </a:r>
            <a:r>
              <a:rPr lang="ru-RU" sz="750" dirty="0"/>
              <a:t> </a:t>
            </a:r>
            <a:r>
              <a:rPr lang="ru-RU" sz="750" dirty="0" err="1"/>
              <a:t>Analytics</a:t>
            </a:r>
            <a:r>
              <a:rPr lang="ru-RU" sz="750" dirty="0"/>
              <a:t> позволит добавить новые метрики использования публикаций. </a:t>
            </a:r>
            <a:r>
              <a:rPr lang="ru-RU" sz="750" dirty="0" err="1"/>
              <a:t>Plum</a:t>
            </a:r>
            <a:r>
              <a:rPr lang="ru-RU" sz="750" dirty="0"/>
              <a:t> </a:t>
            </a:r>
            <a:r>
              <a:rPr lang="ru-RU" sz="750" dirty="0" err="1"/>
              <a:t>Analytics</a:t>
            </a:r>
            <a:r>
              <a:rPr lang="ru-RU" sz="750" dirty="0"/>
              <a:t> собирает информацию из десятков академических источников, СМИ и социальных сетей, что позволяет получать своевременные, обширные и полные данные об </a:t>
            </a:r>
            <a:r>
              <a:rPr lang="ru-RU" sz="750" u="sng" dirty="0"/>
              <a:t>интересе к публикации не только со стороны научного сообщества, но также индустрии и общества. </a:t>
            </a:r>
            <a:r>
              <a:rPr lang="ru-RU" sz="750" dirty="0"/>
              <a:t>В дальнейшем метрики </a:t>
            </a:r>
            <a:r>
              <a:rPr lang="ru-RU" sz="750" dirty="0" err="1"/>
              <a:t>Plum</a:t>
            </a:r>
            <a:r>
              <a:rPr lang="ru-RU" sz="750" dirty="0"/>
              <a:t> </a:t>
            </a:r>
            <a:r>
              <a:rPr lang="ru-RU" sz="750" dirty="0" err="1"/>
              <a:t>Analytics</a:t>
            </a:r>
            <a:r>
              <a:rPr lang="ru-RU" sz="750" dirty="0"/>
              <a:t> будут интегрированы в решения компании </a:t>
            </a:r>
            <a:r>
              <a:rPr lang="ru-RU" sz="750" dirty="0" err="1"/>
              <a:t>Elsevier</a:t>
            </a:r>
            <a:r>
              <a:rPr lang="ru-RU" sz="750" dirty="0"/>
              <a:t> - </a:t>
            </a:r>
            <a:r>
              <a:rPr lang="ru-RU" sz="750" dirty="0" err="1"/>
              <a:t>Mendeley</a:t>
            </a:r>
            <a:r>
              <a:rPr lang="ru-RU" sz="750" dirty="0"/>
              <a:t>, </a:t>
            </a:r>
            <a:r>
              <a:rPr lang="ru-RU" sz="750" dirty="0" err="1"/>
              <a:t>Scopus</a:t>
            </a:r>
            <a:r>
              <a:rPr lang="ru-RU" sz="750" dirty="0"/>
              <a:t>, </a:t>
            </a:r>
            <a:r>
              <a:rPr lang="ru-RU" sz="750" dirty="0" err="1"/>
              <a:t>ScienceDirect</a:t>
            </a:r>
            <a:r>
              <a:rPr lang="ru-RU" sz="750" dirty="0"/>
              <a:t>, </a:t>
            </a:r>
            <a:r>
              <a:rPr lang="ru-RU" sz="750" dirty="0" err="1"/>
              <a:t>SciVal</a:t>
            </a:r>
            <a:r>
              <a:rPr lang="ru-RU" sz="750" dirty="0"/>
              <a:t> и </a:t>
            </a:r>
            <a:r>
              <a:rPr lang="ru-RU" sz="750" dirty="0" err="1"/>
              <a:t>Pure</a:t>
            </a:r>
            <a:r>
              <a:rPr lang="ru-RU" sz="750" dirty="0"/>
              <a:t>, будут использоваться на сайтах журналов и партнерских научных обществ. Мы убеждены, что представленные метрики откроют новые возможности для анализа мировой науки.</a:t>
            </a:r>
          </a:p>
          <a:p>
            <a:pPr indent="182563" algn="just"/>
            <a:r>
              <a:rPr lang="ru-RU" sz="750" b="1" i="1" dirty="0"/>
              <a:t>- Доктор Грин, совсем недавно вы посетили несколько российских научно-исследовательских организаций и в ходе семинаров, посвященных текущему состоянию и перспективам развития научных метрик, представили </a:t>
            </a:r>
            <a:r>
              <a:rPr lang="ru-RU" sz="750" b="1" i="1" dirty="0" err="1"/>
              <a:t>Snowball</a:t>
            </a:r>
            <a:r>
              <a:rPr lang="ru-RU" sz="750" b="1" i="1" dirty="0"/>
              <a:t> </a:t>
            </a:r>
            <a:r>
              <a:rPr lang="ru-RU" sz="750" b="1" i="1" dirty="0" err="1"/>
              <a:t>Metrics</a:t>
            </a:r>
            <a:r>
              <a:rPr lang="ru-RU" sz="750" b="1" i="1" dirty="0"/>
              <a:t> - проект, который уже упомянул ваш коллега. В чем его суть? </a:t>
            </a:r>
            <a:endParaRPr lang="ru-RU" sz="750" dirty="0"/>
          </a:p>
          <a:p>
            <a:pPr indent="182563" algn="just"/>
            <a:r>
              <a:rPr lang="ru-RU" sz="750" b="1" dirty="0"/>
              <a:t>Джон Грин</a:t>
            </a:r>
            <a:r>
              <a:rPr lang="ru-RU" sz="750" dirty="0"/>
              <a:t>: - Этот проект зародился в 2010 году в Великобритании в результате совместной работы восьми университетов, активно занимающихся научными исследованиями (на эти восемь университетов приходится практически половина всех исследований в Соединенном Королевстве). Его целью была выработка </a:t>
            </a:r>
            <a:r>
              <a:rPr lang="ru-RU" sz="750" u="sng" dirty="0"/>
              <a:t>единых критериев и показателей </a:t>
            </a:r>
            <a:r>
              <a:rPr lang="ru-RU" sz="750" dirty="0"/>
              <a:t>для сравнения организаций, что является важной задачей </a:t>
            </a:r>
            <a:r>
              <a:rPr lang="ru-RU" sz="750" b="1" dirty="0"/>
              <a:t>управления</a:t>
            </a:r>
            <a:r>
              <a:rPr lang="ru-RU" sz="750" dirty="0"/>
              <a:t> научно-исследовательскими организациями. Использование согласованных метрик обеспечило бы корректность проведения сравнительного анализа. Параметры </a:t>
            </a:r>
            <a:r>
              <a:rPr lang="ru-RU" sz="750" dirty="0" err="1"/>
              <a:t>Snowball</a:t>
            </a:r>
            <a:r>
              <a:rPr lang="ru-RU" sz="750" dirty="0"/>
              <a:t> </a:t>
            </a:r>
            <a:r>
              <a:rPr lang="ru-RU" sz="750" dirty="0" err="1"/>
              <a:t>Metrics</a:t>
            </a:r>
            <a:r>
              <a:rPr lang="ru-RU" sz="750" dirty="0"/>
              <a:t> рассчитываются на основании широкого набора данных, как собственных, так и предоставляемых сторонними организациям, но что самое важное - метрики универсальны и могут быть использованы для сравнения, вне зависимости от выбранного источника данных.</a:t>
            </a:r>
          </a:p>
          <a:p>
            <a:pPr indent="182563" algn="just"/>
            <a:r>
              <a:rPr lang="ru-RU" sz="750" dirty="0"/>
              <a:t>Мы выступаем за более широкое использование метрик в качестве дополнения к экспертной оценке. Однако для этого необходимо решить ряд вопросов, связанных с методом расчета этих показателей, корректностью их сравнения, сбором и отображением данных. Метрики должны соответствовать предметной дисциплине и иметь проверенный и согласованный алгоритм расчета, что мы и воплотили в </a:t>
            </a:r>
            <a:r>
              <a:rPr lang="ru-RU" sz="750" dirty="0" err="1"/>
              <a:t>Snowball</a:t>
            </a:r>
            <a:r>
              <a:rPr lang="ru-RU" sz="750" dirty="0"/>
              <a:t> </a:t>
            </a:r>
            <a:r>
              <a:rPr lang="ru-RU" sz="750" dirty="0" err="1"/>
              <a:t>Metrics</a:t>
            </a:r>
            <a:r>
              <a:rPr lang="ru-RU" sz="750" dirty="0"/>
              <a:t> (</a:t>
            </a:r>
            <a:r>
              <a:rPr lang="ru-RU" sz="750" dirty="0">
                <a:hlinkClick r:id="rId2"/>
              </a:rPr>
              <a:t>http://www.snowballmetrics.com</a:t>
            </a:r>
            <a:r>
              <a:rPr lang="ru-RU" sz="750" dirty="0"/>
              <a:t>).</a:t>
            </a:r>
          </a:p>
          <a:p>
            <a:pPr indent="182563" algn="just"/>
            <a:r>
              <a:rPr lang="ru-RU" sz="750" dirty="0"/>
              <a:t>Показатели </a:t>
            </a:r>
            <a:r>
              <a:rPr lang="ru-RU" sz="750" dirty="0" err="1"/>
              <a:t>Snowball</a:t>
            </a:r>
            <a:r>
              <a:rPr lang="ru-RU" sz="750" dirty="0"/>
              <a:t> </a:t>
            </a:r>
            <a:r>
              <a:rPr lang="ru-RU" sz="750" dirty="0" err="1"/>
              <a:t>Metrics</a:t>
            </a:r>
            <a:r>
              <a:rPr lang="ru-RU" sz="750" dirty="0"/>
              <a:t> были созданы для всего спектра научно-исследовательской деятельности, и они доступны бесплатно.</a:t>
            </a:r>
          </a:p>
          <a:p>
            <a:pPr indent="182563" algn="just"/>
            <a:r>
              <a:rPr lang="ru-RU" sz="750" b="1" i="1" dirty="0"/>
              <a:t>- Насколько они применимы в российских реалиях? Какие сложности могут возникнуть при их использовании? </a:t>
            </a:r>
            <a:endParaRPr lang="ru-RU" sz="750" dirty="0"/>
          </a:p>
          <a:p>
            <a:pPr indent="182563" algn="just"/>
            <a:r>
              <a:rPr lang="ru-RU" sz="750" b="1" dirty="0"/>
              <a:t>Джон Грин</a:t>
            </a:r>
            <a:r>
              <a:rPr lang="ru-RU" sz="750" dirty="0"/>
              <a:t>: - Россия делает многое, </a:t>
            </a:r>
            <a:r>
              <a:rPr lang="ru-RU" sz="750" u="sng" dirty="0"/>
              <a:t>чтобы продемонстрировать миру свои научные достижения и уровень компетенций</a:t>
            </a:r>
            <a:r>
              <a:rPr lang="ru-RU" sz="750" dirty="0"/>
              <a:t>. Для этого необходимо непрерывно улучшать свои показатели - не только внешние, какими являются позиции в рейтингах, но и внутренние, связанные с развитием научно-исследовательской экосистемы на национальном и институциональном уровнях, эффективностью финансирования науки.</a:t>
            </a:r>
          </a:p>
          <a:p>
            <a:pPr indent="182563" algn="just"/>
            <a:r>
              <a:rPr lang="ru-RU" sz="750" dirty="0"/>
              <a:t>Большой задачей для российского научного сообщества является выработка согласованных метрик, рассчитанных на основании надежных данных. Этот процесс занимает много времени и требует значительных ресурсов. Однако на примере Великобритании вы можете видеть, что, несмотря на большие трудозатраты, создание четких метрик и определение источников данных для их расчета приводят к повышению эффективности всего научно-исследовательского процесса. Дополнительная трудность связана с тем, что в России существует значительная часть исследований, результаты которых </a:t>
            </a:r>
            <a:r>
              <a:rPr lang="ru-RU" sz="750" u="sng" dirty="0"/>
              <a:t>опубликованы на русском языке и не индексируются в большинстве международных баз данных</a:t>
            </a:r>
            <a:r>
              <a:rPr lang="ru-RU" sz="750" dirty="0"/>
              <a:t>. Рассмотрение и учет столь значительной части локального научного контента являются очень важной задачей, решить ее можно при условии четкого определения специализированных метрик.</a:t>
            </a:r>
            <a:endParaRPr lang="ru-RU" sz="750" dirty="0"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6504" y="659735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http://www.poisknews.ru/theme/international/22830</a:t>
            </a:r>
            <a:r>
              <a:rPr lang="en-US" sz="1100" dirty="0" smtClean="0">
                <a:hlinkClick r:id="rId3"/>
              </a:rPr>
              <a:t>/</a:t>
            </a:r>
            <a:r>
              <a:rPr lang="en-US" sz="1100" dirty="0" smtClean="0"/>
              <a:t> 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3419873" y="-51016"/>
            <a:ext cx="573731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i="1" u="sng" dirty="0" smtClean="0">
                <a:solidFill>
                  <a:srgbClr val="0000FF"/>
                </a:solidFill>
              </a:rPr>
              <a:t>Зачем!...</a:t>
            </a:r>
            <a:r>
              <a:rPr lang="ru-RU" sz="1500" u="sng" dirty="0" smtClean="0"/>
              <a:t> </a:t>
            </a:r>
            <a:r>
              <a:rPr lang="ru-RU" sz="1500" dirty="0" smtClean="0"/>
              <a:t>                                           </a:t>
            </a:r>
            <a:r>
              <a:rPr lang="ru-RU" sz="1500" u="sng" dirty="0" smtClean="0"/>
              <a:t> </a:t>
            </a:r>
            <a:r>
              <a:rPr lang="ru-RU" sz="1500" dirty="0" smtClean="0"/>
              <a:t> </a:t>
            </a:r>
            <a:r>
              <a:rPr lang="ru-RU" sz="1050" dirty="0" smtClean="0"/>
              <a:t>«Туннельный микроскоп» - Нобелевская </a:t>
            </a:r>
          </a:p>
          <a:p>
            <a:pPr algn="r"/>
            <a:r>
              <a:rPr lang="ru-RU" sz="1050" dirty="0" smtClean="0"/>
              <a:t>премия 1986 – маленькая лаборатория</a:t>
            </a:r>
            <a:r>
              <a:rPr lang="en-US" sz="1050" dirty="0" smtClean="0"/>
              <a:t> IBM </a:t>
            </a:r>
            <a:r>
              <a:rPr lang="ru-RU" sz="1050" dirty="0" smtClean="0"/>
              <a:t>в Швейцарии   </a:t>
            </a:r>
            <a:endParaRPr lang="ru-RU" sz="1050" u="sng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728157"/>
            <a:ext cx="2133600" cy="365125"/>
          </a:xfr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879869">
            <a:off x="-82768" y="2578672"/>
            <a:ext cx="9238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Л.Д. Ландау – 1-2 статьи в год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П. Л. </a:t>
            </a:r>
            <a:r>
              <a:rPr lang="ru-RU" sz="2400" b="1" dirty="0" err="1" smtClean="0">
                <a:solidFill>
                  <a:srgbClr val="0000FF"/>
                </a:solidFill>
              </a:rPr>
              <a:t>Капица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– </a:t>
            </a:r>
            <a:r>
              <a:rPr lang="ru-RU" sz="2400" b="1" dirty="0" smtClean="0">
                <a:solidFill>
                  <a:srgbClr val="0000FF"/>
                </a:solidFill>
              </a:rPr>
              <a:t>1 статья в 5 лет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" t="10988" r="2793" b="7386"/>
          <a:stretch/>
        </p:blipFill>
        <p:spPr bwMode="auto">
          <a:xfrm>
            <a:off x="44479" y="157084"/>
            <a:ext cx="9041428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1268760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 rot="433034">
            <a:off x="894709" y="636859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ЭТО НАМ </a:t>
            </a:r>
            <a:r>
              <a:rPr lang="ru-RU" b="1" u="sng" dirty="0" smtClean="0">
                <a:solidFill>
                  <a:srgbClr val="0000FF"/>
                </a:solidFill>
              </a:rPr>
              <a:t>НЕ НАДО! </a:t>
            </a:r>
            <a:r>
              <a:rPr lang="ru-RU" b="1" dirty="0" smtClean="0">
                <a:solidFill>
                  <a:srgbClr val="0000FF"/>
                </a:solidFill>
              </a:rPr>
              <a:t>– УТЕЧКА МОЗГОВ/ </a:t>
            </a:r>
            <a:r>
              <a:rPr lang="ru-RU" sz="2200" b="1" dirty="0" smtClean="0">
                <a:solidFill>
                  <a:srgbClr val="0000FF"/>
                </a:solidFill>
              </a:rPr>
              <a:t>«ЗАГРАНИЦЕ МЫ ПОМОЖЕМ»!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261795">
            <a:off x="-54079" y="6066555"/>
            <a:ext cx="9238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FF"/>
                </a:solidFill>
              </a:rPr>
              <a:t>ЗАЧЕМ – КАК ИГРА В ИНВЕСТИЦИОННУЮ ПРИВЛЕКАТЕЛЬНОСТЬ ДЛЯ СТРАН – ОЧЕРЕДНАЯ ИЛЛЮЗИЯ!?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9139"/>
            <a:ext cx="2048509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000"/>
              </a:lnSpc>
            </a:pPr>
            <a:r>
              <a:rPr lang="ru-RU" sz="1100" dirty="0" smtClean="0"/>
              <a:t>Мясоедов Сергей Павлович</a:t>
            </a:r>
          </a:p>
          <a:p>
            <a:pPr algn="just">
              <a:lnSpc>
                <a:spcPts val="1000"/>
              </a:lnSpc>
            </a:pPr>
            <a:r>
              <a:rPr lang="ru-RU" sz="1100" dirty="0" smtClean="0"/>
              <a:t>Доктор соц. наук, профессор.</a:t>
            </a:r>
          </a:p>
          <a:p>
            <a:pPr algn="just">
              <a:lnSpc>
                <a:spcPts val="1000"/>
              </a:lnSpc>
            </a:pPr>
            <a:r>
              <a:rPr lang="ru-RU" sz="1100" dirty="0" smtClean="0"/>
              <a:t>Проректор при Академии при Президенте РФ (</a:t>
            </a:r>
            <a:r>
              <a:rPr lang="ru-RU" sz="1100" dirty="0" err="1" smtClean="0"/>
              <a:t>РАНГХиГС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62618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(БШ)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778515">
            <a:off x="1440256" y="3215908"/>
            <a:ext cx="741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Гарвардский менеджер </a:t>
            </a:r>
            <a:r>
              <a:rPr lang="ru-RU" sz="3000" b="1" u="sng" dirty="0" smtClean="0">
                <a:solidFill>
                  <a:srgbClr val="0000FF"/>
                </a:solidFill>
              </a:rPr>
              <a:t>обанкротил</a:t>
            </a:r>
            <a:r>
              <a:rPr lang="ru-RU" sz="3000" b="1" dirty="0" smtClean="0">
                <a:solidFill>
                  <a:srgbClr val="0000FF"/>
                </a:solidFill>
              </a:rPr>
              <a:t> Тракторный завод в г. Владимир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600" y="6125367"/>
            <a:ext cx="38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u="sng" dirty="0" smtClean="0"/>
              <a:t>Пока только</a:t>
            </a:r>
            <a:r>
              <a:rPr lang="ru-RU" sz="1500" b="1" i="1" dirty="0" smtClean="0"/>
              <a:t>… </a:t>
            </a:r>
            <a:r>
              <a:rPr lang="ru-RU" sz="1500" i="1" dirty="0" smtClean="0"/>
              <a:t>Фигуранты «кремлевского списка» потеряли </a:t>
            </a:r>
            <a:r>
              <a:rPr lang="en-US" sz="1500" i="1" dirty="0"/>
              <a:t>$</a:t>
            </a:r>
            <a:r>
              <a:rPr lang="ru-RU" sz="1500" i="1" dirty="0" smtClean="0"/>
              <a:t>1.1 млрд. за день</a:t>
            </a:r>
            <a:r>
              <a:rPr lang="en-US" sz="1500" i="1" dirty="0" smtClean="0"/>
              <a:t>! </a:t>
            </a:r>
            <a:endParaRPr lang="ru-RU" sz="1500" i="1" dirty="0" smtClean="0"/>
          </a:p>
          <a:p>
            <a:pPr algn="r"/>
            <a:r>
              <a:rPr lang="en-US" sz="1400" i="1" dirty="0" smtClean="0"/>
              <a:t>30</a:t>
            </a:r>
            <a:r>
              <a:rPr lang="ru-RU" sz="1400" i="1" dirty="0" smtClean="0"/>
              <a:t>.</a:t>
            </a:r>
            <a:r>
              <a:rPr lang="en-US" sz="1400" i="1" dirty="0" smtClean="0"/>
              <a:t>01</a:t>
            </a:r>
            <a:r>
              <a:rPr lang="ru-RU" sz="1400" i="1" dirty="0"/>
              <a:t>.</a:t>
            </a:r>
            <a:r>
              <a:rPr lang="en-US" sz="1400" i="1" dirty="0" smtClean="0"/>
              <a:t>2018</a:t>
            </a:r>
            <a:r>
              <a:rPr lang="ru-RU" sz="1400" i="1" dirty="0" smtClean="0"/>
              <a:t>, 21:00 </a:t>
            </a:r>
            <a:r>
              <a:rPr lang="ru-RU" sz="1400" i="1" dirty="0" err="1" smtClean="0"/>
              <a:t>мск</a:t>
            </a:r>
            <a:endParaRPr lang="ru-RU" sz="1400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028574" y="662717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https://www.rbc.ru/finances/31/01/2018/5a70dc2c9a79479bd069b624?from=main</a:t>
            </a:r>
            <a:r>
              <a:rPr lang="ru-RU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88024" y="5013176"/>
            <a:ext cx="129614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60" y="30358"/>
            <a:ext cx="9124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Ландшафт деятельности в области профессионального образования –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практика </a:t>
            </a:r>
            <a:r>
              <a:rPr lang="ru-RU" b="1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Минобрнауки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6904" y="271995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ФГОС ВО (ФГОС 3++)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163623" y="637163"/>
            <a:ext cx="0" cy="396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379647" y="637163"/>
            <a:ext cx="0" cy="396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99909" y="1037969"/>
            <a:ext cx="146839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Закон </a:t>
            </a:r>
          </a:p>
          <a:p>
            <a:pPr algn="r"/>
            <a:r>
              <a:rPr lang="ru-RU" sz="1400" dirty="0" smtClean="0"/>
              <a:t>об образовании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1037969"/>
            <a:ext cx="2494694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990000"/>
                </a:solidFill>
              </a:rPr>
              <a:t>Профессиональный стандарт (от бизнеса)</a:t>
            </a:r>
            <a:endParaRPr lang="ru-RU" sz="1400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84784"/>
            <a:ext cx="522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Миф:</a:t>
            </a:r>
            <a:endParaRPr lang="ru-RU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61303" y="1484784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Бизнес </a:t>
            </a:r>
            <a:r>
              <a:rPr lang="ru-RU" sz="1600" b="1" dirty="0" smtClean="0"/>
              <a:t>плохо понимает</a:t>
            </a:r>
            <a:r>
              <a:rPr lang="ru-RU" sz="1600" dirty="0" smtClean="0"/>
              <a:t> систему профессионального образования </a:t>
            </a:r>
            <a:r>
              <a:rPr lang="ru-RU" sz="1600" u="sng" dirty="0" smtClean="0"/>
              <a:t>высшей школы</a:t>
            </a:r>
            <a:r>
              <a:rPr lang="ru-RU" sz="1600" dirty="0" smtClean="0"/>
              <a:t> и никогда бизнес не создаст </a:t>
            </a:r>
            <a:r>
              <a:rPr lang="ru-RU" sz="1600" dirty="0" err="1" smtClean="0"/>
              <a:t>профстандарт</a:t>
            </a:r>
            <a:r>
              <a:rPr lang="ru-RU" sz="1600" dirty="0" smtClean="0"/>
              <a:t> (тем более, </a:t>
            </a:r>
            <a:r>
              <a:rPr lang="ru-RU" sz="1600" b="1" dirty="0" smtClean="0"/>
              <a:t>«наш бизнес»</a:t>
            </a:r>
            <a:r>
              <a:rPr lang="ru-RU" sz="1600" dirty="0" smtClean="0"/>
              <a:t>!).</a:t>
            </a:r>
            <a:endParaRPr lang="ru-RU" sz="16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-11851" y="1931809"/>
            <a:ext cx="9156356" cy="1638593"/>
            <a:chOff x="-276" y="2178977"/>
            <a:chExt cx="9156356" cy="1638593"/>
          </a:xfrm>
        </p:grpSpPr>
        <p:sp>
          <p:nvSpPr>
            <p:cNvPr id="11" name="TextBox 10"/>
            <p:cNvSpPr txBox="1"/>
            <p:nvPr/>
          </p:nvSpPr>
          <p:spPr>
            <a:xfrm>
              <a:off x="-276" y="2178977"/>
              <a:ext cx="2609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 smtClean="0"/>
                <a:t>Что делать на практике:</a:t>
              </a:r>
              <a:endParaRPr lang="ru-RU" u="sn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79643" y="2179086"/>
              <a:ext cx="6630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solidFill>
                    <a:srgbClr val="0000FF"/>
                  </a:solidFill>
                </a:rPr>
                <a:t>YES!</a:t>
              </a:r>
              <a:r>
                <a:rPr lang="en-US" dirty="0" smtClean="0"/>
                <a:t> – </a:t>
              </a:r>
              <a:r>
                <a:rPr lang="ru-RU" u="sng" dirty="0" smtClean="0"/>
                <a:t>стандартное</a:t>
              </a:r>
              <a:r>
                <a:rPr lang="ru-RU" dirty="0" smtClean="0"/>
                <a:t> вузовское образование – вроде бы в интересах и с привлечением бизнес-сообщества.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64" y="2751106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 smtClean="0"/>
                <a:t>Но:</a:t>
              </a:r>
              <a:endParaRPr lang="ru-RU" u="sng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693" y="2740352"/>
              <a:ext cx="86993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/>
                <a:t>принципиальное  противоречие между 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фундаментальной</a:t>
              </a:r>
              <a:r>
                <a:rPr lang="ru-RU" sz="1600" dirty="0" smtClean="0"/>
                <a:t> компонентой образования и востребованными на рынке </a:t>
              </a:r>
              <a:r>
                <a:rPr lang="ru-RU" sz="1600" b="1" dirty="0" smtClean="0">
                  <a:solidFill>
                    <a:srgbClr val="0000FF"/>
                  </a:solidFill>
                </a:rPr>
                <a:t>компетенциями</a:t>
              </a:r>
              <a:r>
                <a:rPr lang="ru-RU" sz="1600" dirty="0" smtClean="0"/>
                <a:t>. </a:t>
              </a:r>
            </a:p>
            <a:p>
              <a:pPr algn="just"/>
              <a:r>
                <a:rPr lang="en-US" sz="1600" dirty="0" smtClean="0">
                  <a:solidFill>
                    <a:srgbClr val="0000FF"/>
                  </a:solidFill>
                </a:rPr>
                <a:t>NO! </a:t>
              </a:r>
              <a:r>
                <a:rPr lang="en-US" sz="1600" dirty="0" smtClean="0"/>
                <a:t>– </a:t>
              </a:r>
              <a:r>
                <a:rPr lang="ru-RU" sz="1600" dirty="0" smtClean="0"/>
                <a:t>Образование – </a:t>
              </a:r>
              <a:r>
                <a:rPr lang="ru-RU" sz="1600" u="sng" dirty="0" smtClean="0"/>
                <a:t>не сфера услуг и не бизнес</a:t>
              </a:r>
              <a:r>
                <a:rPr lang="ru-RU" sz="1600" dirty="0"/>
                <a:t>!</a:t>
              </a:r>
              <a:r>
                <a:rPr lang="ru-RU" sz="1600" dirty="0" smtClean="0"/>
                <a:t>  </a:t>
              </a:r>
            </a:p>
            <a:p>
              <a:pPr algn="just"/>
              <a:r>
                <a:rPr lang="ru-RU" sz="1600" dirty="0" smtClean="0"/>
                <a:t>«Университет – это место, где ведутся </a:t>
              </a:r>
              <a:r>
                <a:rPr lang="ru-RU" sz="1600" b="1" dirty="0" smtClean="0"/>
                <a:t>исследования</a:t>
              </a:r>
              <a:r>
                <a:rPr lang="ru-RU" sz="1600" dirty="0" smtClean="0"/>
                <a:t>, и только поэтому там </a:t>
              </a:r>
              <a:r>
                <a:rPr lang="ru-RU" sz="1600" b="1" dirty="0" smtClean="0"/>
                <a:t>учат</a:t>
              </a:r>
              <a:r>
                <a:rPr lang="ru-RU" sz="1600" dirty="0" smtClean="0"/>
                <a:t>».</a:t>
              </a:r>
              <a:endParaRPr lang="ru-RU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16421" y="3492368"/>
            <a:ext cx="915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 Math"/>
                <a:ea typeface="Cambria Math"/>
              </a:rPr>
              <a:t>⇒ </a:t>
            </a:r>
            <a:r>
              <a:rPr lang="ru-RU" b="1" dirty="0" smtClean="0">
                <a:solidFill>
                  <a:srgbClr val="C00000"/>
                </a:solidFill>
                <a:ea typeface="Cambria Math"/>
              </a:rPr>
              <a:t>именно ИПК и ПК может разрешить это противоречие через партнерство с бизнесом.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903" y="4797152"/>
            <a:ext cx="91540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u="sng" dirty="0" smtClean="0"/>
              <a:t>Но поле конкурентное </a:t>
            </a:r>
            <a:r>
              <a:rPr lang="ru-RU" sz="1500" dirty="0" smtClean="0"/>
              <a:t>– сам бизнес </a:t>
            </a:r>
            <a:r>
              <a:rPr lang="ru-RU" sz="1500" b="1" i="1" dirty="0" smtClean="0"/>
              <a:t>мешает</a:t>
            </a:r>
            <a:r>
              <a:rPr lang="ru-RU" sz="1500" dirty="0" smtClean="0"/>
              <a:t> этому процессу за счет различных </a:t>
            </a:r>
            <a:r>
              <a:rPr lang="ru-RU" sz="1500" b="1" dirty="0" smtClean="0"/>
              <a:t>эрзац-программ</a:t>
            </a:r>
            <a:r>
              <a:rPr lang="ru-RU" sz="1500" dirty="0" smtClean="0"/>
              <a:t> в интересах корпоративных интересов (работа на оборудовании, пусть и современном) и </a:t>
            </a:r>
            <a:r>
              <a:rPr lang="ru-RU" sz="1500" dirty="0" err="1" smtClean="0"/>
              <a:t>Минобрнауки</a:t>
            </a:r>
            <a:r>
              <a:rPr lang="ru-RU" sz="1500" dirty="0" smtClean="0"/>
              <a:t> им … </a:t>
            </a:r>
            <a:r>
              <a:rPr lang="ru-RU" sz="1500" b="1" i="1" dirty="0" smtClean="0"/>
              <a:t>часто</a:t>
            </a:r>
            <a:r>
              <a:rPr lang="ru-RU" sz="1500" dirty="0" smtClean="0"/>
              <a:t> </a:t>
            </a:r>
            <a:r>
              <a:rPr lang="ru-RU" sz="1500" b="1" i="1" dirty="0" smtClean="0"/>
              <a:t>помогает</a:t>
            </a:r>
            <a:r>
              <a:rPr lang="ru-RU" sz="1500" dirty="0" smtClean="0"/>
              <a:t> – для вуза </a:t>
            </a:r>
            <a:r>
              <a:rPr lang="ru-RU" sz="1500" u="sng" dirty="0" smtClean="0"/>
              <a:t>типа ВлГУ</a:t>
            </a:r>
            <a:r>
              <a:rPr lang="ru-RU" sz="1500" dirty="0" smtClean="0"/>
              <a:t>: не нужно готовить в вузах </a:t>
            </a:r>
            <a:r>
              <a:rPr lang="ru-RU" sz="1500" dirty="0" smtClean="0">
                <a:solidFill>
                  <a:srgbClr val="C00000"/>
                </a:solidFill>
              </a:rPr>
              <a:t>созидателей</a:t>
            </a:r>
            <a:r>
              <a:rPr lang="ru-RU" sz="1500" dirty="0" smtClean="0"/>
              <a:t>, а нужно готовить </a:t>
            </a:r>
            <a:r>
              <a:rPr lang="ru-RU" sz="1500" b="1" dirty="0" smtClean="0"/>
              <a:t>исполнителей</a:t>
            </a:r>
            <a:r>
              <a:rPr lang="ru-RU" sz="1500" dirty="0" smtClean="0"/>
              <a:t> </a:t>
            </a:r>
            <a:r>
              <a:rPr lang="ru-RU" sz="1500" i="1" dirty="0" smtClean="0"/>
              <a:t>с какими-то компетенциями</a:t>
            </a:r>
            <a:r>
              <a:rPr lang="ru-RU" sz="1500" dirty="0" smtClean="0"/>
              <a:t>/на современном оборудовании  </a:t>
            </a:r>
            <a:r>
              <a:rPr lang="ru-RU" sz="1500" i="1" dirty="0" smtClean="0"/>
              <a:t>(</a:t>
            </a:r>
            <a:r>
              <a:rPr lang="ru-RU" sz="1500" i="1" dirty="0" smtClean="0">
                <a:latin typeface="Cambria Math"/>
                <a:ea typeface="Cambria Math"/>
              </a:rPr>
              <a:t>≳ </a:t>
            </a:r>
            <a:r>
              <a:rPr lang="ru-RU" sz="1500" i="1" dirty="0" smtClean="0">
                <a:ea typeface="Cambria Math"/>
              </a:rPr>
              <a:t>26% прикладной </a:t>
            </a:r>
            <a:r>
              <a:rPr lang="ru-RU" sz="1500" i="1" dirty="0" err="1" smtClean="0">
                <a:ea typeface="Cambria Math"/>
              </a:rPr>
              <a:t>бакалавриат</a:t>
            </a:r>
            <a:r>
              <a:rPr lang="ru-RU" sz="1500" i="1" dirty="0" smtClean="0">
                <a:ea typeface="Cambria Math"/>
              </a:rPr>
              <a:t>  (?) – мастера цеха</a:t>
            </a:r>
            <a:r>
              <a:rPr lang="en-US" sz="1500" i="1" dirty="0" smtClean="0">
                <a:ea typeface="Cambria Math"/>
              </a:rPr>
              <a:t>!</a:t>
            </a:r>
            <a:r>
              <a:rPr lang="ru-RU" sz="1500" i="1" dirty="0" smtClean="0"/>
              <a:t>). </a:t>
            </a:r>
            <a:endParaRPr lang="ru-RU" sz="1500" i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-16644" y="3726040"/>
            <a:ext cx="9160644" cy="1200329"/>
            <a:chOff x="-33506" y="5657671"/>
            <a:chExt cx="9160644" cy="1200329"/>
          </a:xfrm>
        </p:grpSpPr>
        <p:sp>
          <p:nvSpPr>
            <p:cNvPr id="16" name="TextBox 15"/>
            <p:cNvSpPr txBox="1"/>
            <p:nvPr/>
          </p:nvSpPr>
          <p:spPr>
            <a:xfrm>
              <a:off x="6852" y="5657671"/>
              <a:ext cx="9120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Локальный вывод </a:t>
              </a:r>
              <a:r>
                <a:rPr lang="en-US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ru-RU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ru-RU" dirty="0" smtClean="0"/>
                <a:t>– где рынок (?):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33506" y="5934670"/>
              <a:ext cx="9130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i="1" dirty="0" smtClean="0">
                  <a:solidFill>
                    <a:srgbClr val="0000FF"/>
                  </a:solidFill>
                </a:rPr>
                <a:t>Роль ИПК и ПК ВлГУ – одна из главнейших в стратегии развития </a:t>
              </a:r>
              <a:r>
                <a:rPr lang="ru-RU" b="1" i="1" dirty="0" smtClean="0">
                  <a:solidFill>
                    <a:srgbClr val="C00000"/>
                  </a:solidFill>
                </a:rPr>
                <a:t>опорного</a:t>
              </a:r>
              <a:r>
                <a:rPr lang="ru-RU" i="1" dirty="0" smtClean="0">
                  <a:solidFill>
                    <a:srgbClr val="C00000"/>
                  </a:solidFill>
                </a:rPr>
                <a:t> </a:t>
              </a:r>
              <a:r>
                <a:rPr lang="ru-RU" b="1" i="1" dirty="0" smtClean="0">
                  <a:solidFill>
                    <a:srgbClr val="C00000"/>
                  </a:solidFill>
                </a:rPr>
                <a:t>университета</a:t>
              </a:r>
              <a:r>
                <a:rPr lang="ru-RU" i="1" dirty="0" smtClean="0">
                  <a:solidFill>
                    <a:srgbClr val="0000FF"/>
                  </a:solidFill>
                </a:rPr>
                <a:t> под задачи встраивания </a:t>
              </a:r>
              <a:r>
                <a:rPr lang="ru-RU" b="1" i="1" dirty="0" smtClean="0">
                  <a:solidFill>
                    <a:srgbClr val="C00000"/>
                  </a:solidFill>
                </a:rPr>
                <a:t>ВлГУ</a:t>
              </a:r>
              <a:r>
                <a:rPr lang="ru-RU" i="1" dirty="0" smtClean="0">
                  <a:solidFill>
                    <a:srgbClr val="0000FF"/>
                  </a:solidFill>
                </a:rPr>
                <a:t> в экономическую систему </a:t>
              </a:r>
              <a:r>
                <a:rPr lang="ru-RU" i="1" u="sng" dirty="0" smtClean="0">
                  <a:solidFill>
                    <a:srgbClr val="0000FF"/>
                  </a:solidFill>
                </a:rPr>
                <a:t>страны</a:t>
              </a:r>
              <a:r>
                <a:rPr lang="ru-RU" i="1" dirty="0" smtClean="0">
                  <a:solidFill>
                    <a:srgbClr val="0000FF"/>
                  </a:solidFill>
                </a:rPr>
                <a:t> – в целом, </a:t>
              </a:r>
              <a:r>
                <a:rPr lang="ru-RU" i="1" u="sng" dirty="0" smtClean="0">
                  <a:solidFill>
                    <a:srgbClr val="0000FF"/>
                  </a:solidFill>
                </a:rPr>
                <a:t>региона</a:t>
              </a:r>
              <a:r>
                <a:rPr lang="ru-RU" i="1" dirty="0" smtClean="0">
                  <a:solidFill>
                    <a:srgbClr val="0000FF"/>
                  </a:solidFill>
                </a:rPr>
                <a:t> – в частности, партнерства </a:t>
              </a:r>
              <a:r>
                <a:rPr lang="ru-RU" i="1" u="sng" dirty="0" smtClean="0">
                  <a:solidFill>
                    <a:srgbClr val="0000FF"/>
                  </a:solidFill>
                </a:rPr>
                <a:t>с предприятиями </a:t>
              </a:r>
              <a:r>
                <a:rPr lang="ru-RU" i="1" dirty="0" smtClean="0">
                  <a:solidFill>
                    <a:srgbClr val="0000FF"/>
                  </a:solidFill>
                </a:rPr>
                <a:t>– в особенности.</a:t>
              </a:r>
              <a:endParaRPr lang="ru-RU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820472" y="1115452"/>
            <a:ext cx="38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?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-27858" y="5903221"/>
            <a:ext cx="9223890" cy="984885"/>
            <a:chOff x="-127097" y="5657671"/>
            <a:chExt cx="9223890" cy="984885"/>
          </a:xfrm>
        </p:grpSpPr>
        <p:sp>
          <p:nvSpPr>
            <p:cNvPr id="22" name="TextBox 21"/>
            <p:cNvSpPr txBox="1"/>
            <p:nvPr/>
          </p:nvSpPr>
          <p:spPr>
            <a:xfrm>
              <a:off x="-127097" y="5657671"/>
              <a:ext cx="91202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Локальный вывод </a:t>
              </a:r>
              <a:r>
                <a:rPr lang="en-US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  <a:r>
                <a:rPr lang="ru-RU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ru-RU" dirty="0" smtClean="0"/>
                <a:t>– как оценивать(?):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33506" y="5934670"/>
              <a:ext cx="9130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u="sng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Знание</a:t>
              </a:r>
              <a:r>
                <a:rPr lang="ru-RU" sz="2000" b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– первично и конечно </a:t>
              </a:r>
              <a:r>
                <a:rPr lang="ru-RU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.  Умения/навыки и т.д. – </a:t>
              </a:r>
              <a:r>
                <a: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no comments</a:t>
              </a:r>
              <a:r>
                <a:rPr lang="en-US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!</a:t>
              </a:r>
              <a:endParaRPr lang="ru-RU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r>
                <a:rPr lang="ru-RU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2000" b="1" u="sng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Strange</a:t>
              </a:r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:</a:t>
              </a:r>
              <a:r>
                <a:rPr lang="en-US" sz="17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ru-RU" sz="17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по общедоступному сайту – внешняя оценка  </a:t>
              </a:r>
              <a:r>
                <a:rPr lang="ru-RU" sz="17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деятельности университета</a:t>
              </a:r>
              <a:r>
                <a:rPr lang="ru-RU" sz="17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!? </a:t>
              </a:r>
              <a:r>
                <a:rPr lang="en-US" sz="17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Cf. </a:t>
              </a:r>
              <a:r>
                <a:rPr lang="en-US" sz="17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…</a:t>
              </a:r>
              <a:endParaRPr lang="ru-RU" sz="17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7676800" y="3264858"/>
            <a:ext cx="14800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1313" indent="-1611313">
              <a:lnSpc>
                <a:spcPts val="900"/>
              </a:lnSpc>
            </a:pPr>
            <a:r>
              <a:rPr lang="ru-RU" sz="1200" i="1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Академик</a:t>
            </a:r>
            <a:endParaRPr lang="ru-RU" sz="1200" i="1" dirty="0">
              <a:solidFill>
                <a:srgbClr val="0000FF"/>
              </a:solidFill>
              <a:ea typeface="Cambria Math" panose="02040503050406030204" pitchFamily="18" charset="0"/>
            </a:endParaRPr>
          </a:p>
          <a:p>
            <a:pPr marL="1611313" indent="-1611313">
              <a:lnSpc>
                <a:spcPts val="900"/>
              </a:lnSpc>
            </a:pPr>
            <a:r>
              <a:rPr lang="ru-RU" sz="1200" i="1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Е. </a:t>
            </a:r>
            <a:r>
              <a:rPr lang="ru-RU" sz="1200" i="1" dirty="0" err="1" smtClean="0">
                <a:solidFill>
                  <a:srgbClr val="0000FF"/>
                </a:solidFill>
                <a:ea typeface="Cambria Math" panose="02040503050406030204" pitchFamily="18" charset="0"/>
              </a:rPr>
              <a:t>Шляхто</a:t>
            </a:r>
            <a:r>
              <a:rPr lang="ru-RU" sz="1200" i="1" dirty="0" smtClean="0">
                <a:solidFill>
                  <a:srgbClr val="0000FF"/>
                </a:solidFill>
                <a:ea typeface="Cambria Math" panose="02040503050406030204" pitchFamily="18" charset="0"/>
              </a:rPr>
              <a:t>, 2014 г.</a:t>
            </a:r>
            <a:endParaRPr lang="en-US" sz="1200" i="1" dirty="0">
              <a:solidFill>
                <a:srgbClr val="0000FF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781" y="1861373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Базис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1495" y="2780928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u="sng" dirty="0">
              <a:solidFill>
                <a:srgbClr val="0000FF"/>
              </a:solidFill>
            </a:endParaRPr>
          </a:p>
          <a:p>
            <a:pPr algn="just"/>
            <a:r>
              <a:rPr lang="ru-RU" sz="2400" b="1" u="sng" dirty="0" smtClean="0">
                <a:solidFill>
                  <a:srgbClr val="0000FF"/>
                </a:solidFill>
              </a:rPr>
              <a:t>Президент В.В. Путин </a:t>
            </a:r>
            <a:r>
              <a:rPr lang="ru-RU" sz="2400" dirty="0"/>
              <a:t>на </a:t>
            </a:r>
            <a:r>
              <a:rPr lang="ru-RU" sz="2400" dirty="0" smtClean="0"/>
              <a:t>вручении премий в </a:t>
            </a:r>
            <a:r>
              <a:rPr lang="ru-RU" sz="2400" dirty="0"/>
              <a:t>области науки и инноваций для молодых </a:t>
            </a:r>
            <a:r>
              <a:rPr lang="ru-RU" sz="2400" dirty="0" smtClean="0"/>
              <a:t>учёных (</a:t>
            </a:r>
            <a:r>
              <a:rPr lang="ru-RU" sz="2400" u="sng" dirty="0" smtClean="0"/>
              <a:t>08.02.2017 г.</a:t>
            </a:r>
            <a:r>
              <a:rPr lang="ru-RU" sz="2400" dirty="0" smtClean="0"/>
              <a:t>):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«Научная </a:t>
            </a:r>
            <a:r>
              <a:rPr lang="ru-RU" sz="2400" b="1" dirty="0">
                <a:solidFill>
                  <a:srgbClr val="C00000"/>
                </a:solidFill>
              </a:rPr>
              <a:t>мысль – это часть нашей общей культуры, цивилизации, а история научных идей – символ прогресса и движения </a:t>
            </a:r>
            <a:r>
              <a:rPr lang="ru-RU" sz="2400" b="1" dirty="0" smtClean="0">
                <a:solidFill>
                  <a:srgbClr val="C00000"/>
                </a:solidFill>
              </a:rPr>
              <a:t>вперёд».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://www.nanonewsnet.ru/news/2017/vrucheny-premii-prezidenta-v-oblasti-nauki-innovatsii-dlya-molodykh-uchenykh</a:t>
            </a:r>
            <a:r>
              <a:rPr lang="ru-RU" sz="1400" dirty="0"/>
              <a:t> </a:t>
            </a:r>
            <a:endParaRPr 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55205" y="116632"/>
            <a:ext cx="3613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… НАДО </a:t>
            </a:r>
            <a:r>
              <a:rPr lang="ru-RU" b="1" i="1" dirty="0">
                <a:solidFill>
                  <a:srgbClr val="C00000"/>
                </a:solidFill>
              </a:rPr>
              <a:t>БЫТЬ </a:t>
            </a:r>
            <a:r>
              <a:rPr lang="ru-RU" b="1" i="1" dirty="0" smtClean="0">
                <a:solidFill>
                  <a:srgbClr val="C00000"/>
                </a:solidFill>
              </a:rPr>
              <a:t>ОПТИМИСТАМИ  !!!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329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Вопросы у народа/Базис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462" y="387487"/>
            <a:ext cx="9112671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Стоит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ли торопиться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если грядут  </a:t>
            </a:r>
            <a:r>
              <a:rPr lang="ru-RU" sz="2000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ФГОС-4, </a:t>
            </a:r>
          </a:p>
          <a:p>
            <a:pPr marL="342900" indent="-342900">
              <a:buAutoNum type="arabicPeriod"/>
            </a:pP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Поэтому надо </a:t>
            </a:r>
            <a:r>
              <a:rPr lang="ru-RU" sz="20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сосредоточиться</a:t>
            </a:r>
            <a:r>
              <a:rPr lang="ru-RU" sz="20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на новых стандартах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 нижеследующим пунктам, но целесообразно сначала внести принципиальную коррекцию </a:t>
            </a:r>
            <a:b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000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2000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exchange modification)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реалии современной России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ФГОС/ПООП: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60%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40%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→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10%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90%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. 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611313" indent="-1611313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Стратегия :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«Университет – это место, где ведутся исследования, и только поэтому там учат» </a:t>
            </a:r>
            <a:b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611313" indent="-1611313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4.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Какой у нас бизнес ?!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Ему нужны только рабочие/операторы/финансисты.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Наши образовательные  стандарты –  не понимает и не нужны! </a:t>
            </a:r>
          </a:p>
          <a:p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ФГОС ⇔ </a:t>
            </a:r>
            <a:r>
              <a:rPr lang="ru-RU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Профстандарт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/раз в год меняется (?) </a:t>
            </a:r>
          </a:p>
          <a:p>
            <a:pPr marL="1165225" indent="-1165225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⇒ </a:t>
            </a:r>
            <a:r>
              <a:rPr lang="en-US" sz="2000" b="1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only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2000" b="1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базовая кафедра </a:t>
            </a:r>
            <a:r>
              <a:rPr lang="ru-RU" sz="2000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институты</a:t>
            </a:r>
            <a:r>
              <a:rPr lang="ru-RU" sz="2000" i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повышения квалификации и     переподготовки кадров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 университетах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b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далее, </a:t>
            </a:r>
            <a:r>
              <a:rPr lang="ru-RU" sz="2000" b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бизнес не пускать</a:t>
            </a:r>
            <a:r>
              <a:rPr lang="ru-RU" sz="20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  <a:p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Сохранить образование и науку можно только через </a:t>
            </a:r>
            <a:r>
              <a:rPr lang="ru-RU" sz="2100" b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фундаментальную науку</a:t>
            </a:r>
            <a:r>
              <a:rPr lang="ru-RU" sz="20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– не зависимо от меняющейся </a:t>
            </a:r>
            <a:r>
              <a:rPr lang="ru-RU" sz="20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конъюнктуры рынка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pPr algn="just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7.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Минтруда курирует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профстандарты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большой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вопрос?! </a:t>
            </a:r>
            <a:endParaRPr lang="ru-RU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(</a:t>
            </a:r>
            <a:r>
              <a:rPr lang="ru-RU" sz="20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мы уже имеем ФАНО!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endParaRPr lang="ru-RU" sz="20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endParaRPr lang="ru-RU" sz="20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729570"/>
            <a:ext cx="1681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ФГОС-5 </a:t>
            </a:r>
            <a:r>
              <a:rPr lang="ru-RU" b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т.д.?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3670" y="271835"/>
            <a:ext cx="266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Почти как –  «процесс познания бесконечен» </a:t>
            </a:r>
            <a:r>
              <a:rPr lang="ru-RU" b="1" i="1" dirty="0" smtClean="0">
                <a:solidFill>
                  <a:srgbClr val="C00000"/>
                </a:solidFill>
              </a:rPr>
              <a:t>!?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3955" y="1700807"/>
            <a:ext cx="21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Резко усилить роль ФУМО!!!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684" y="3219031"/>
            <a:ext cx="252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Даже для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Роснефти и Газпрома!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2314" y="2492896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1313" indent="-1611313"/>
            <a:r>
              <a:rPr lang="ru-RU" i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Академик </a:t>
            </a:r>
            <a:r>
              <a:rPr lang="ru-RU" i="1" dirty="0">
                <a:solidFill>
                  <a:srgbClr val="C00000"/>
                </a:solidFill>
                <a:ea typeface="Cambria Math" panose="02040503050406030204" pitchFamily="18" charset="0"/>
              </a:rPr>
              <a:t>РАН </a:t>
            </a:r>
          </a:p>
          <a:p>
            <a:pPr marL="1611313" indent="-1611313"/>
            <a:r>
              <a:rPr lang="ru-RU" i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Евгений </a:t>
            </a:r>
            <a:r>
              <a:rPr lang="ru-RU" i="1" dirty="0" err="1">
                <a:solidFill>
                  <a:srgbClr val="C00000"/>
                </a:solidFill>
                <a:ea typeface="Cambria Math" panose="02040503050406030204" pitchFamily="18" charset="0"/>
              </a:rPr>
              <a:t>Шляхто</a:t>
            </a:r>
            <a:endParaRPr lang="en-US" i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62448"/>
            <a:ext cx="2088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u="sng" dirty="0" smtClean="0">
                <a:solidFill>
                  <a:srgbClr val="0000FF"/>
                </a:solidFill>
              </a:rPr>
              <a:t>СТРАТЕГИЧЕСКИ</a:t>
            </a:r>
            <a:r>
              <a:rPr lang="ru-RU" b="1" dirty="0" smtClean="0">
                <a:solidFill>
                  <a:srgbClr val="0000FF"/>
                </a:solidFill>
              </a:rPr>
              <a:t>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7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791" y="603387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Премьер-министр </a:t>
            </a:r>
            <a:r>
              <a:rPr lang="ru-RU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Дмитрий Медведев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назначил Дениса Бриля заместителем руководителя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ФАНО</a:t>
            </a:r>
            <a:endParaRPr lang="ru-RU" b="1" dirty="0">
              <a:solidFill>
                <a:srgbClr val="C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09" y="1135455"/>
            <a:ext cx="8871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/>
              <a:t>Ранее </a:t>
            </a:r>
            <a:r>
              <a:rPr lang="ru-RU" b="1" i="1" dirty="0" err="1"/>
              <a:t>Д.Бриль</a:t>
            </a:r>
            <a:r>
              <a:rPr lang="ru-RU" dirty="0"/>
              <a:t> занимал </a:t>
            </a:r>
            <a:r>
              <a:rPr lang="ru-RU" u="sng" dirty="0"/>
              <a:t>пост главы </a:t>
            </a:r>
            <a:r>
              <a:rPr lang="ru-RU" b="1" u="sng" dirty="0"/>
              <a:t>ликвидационной комиссии </a:t>
            </a:r>
            <a:r>
              <a:rPr lang="ru-RU" u="sng" dirty="0" err="1"/>
              <a:t>Росфиннадзора</a:t>
            </a:r>
            <a:r>
              <a:rPr lang="ru-RU" u="sng" dirty="0"/>
              <a:t> и был </a:t>
            </a:r>
            <a:r>
              <a:rPr lang="ru-RU" u="sng" dirty="0" err="1"/>
              <a:t>замруководителя</a:t>
            </a:r>
            <a:r>
              <a:rPr lang="ru-RU" u="sng" dirty="0"/>
              <a:t> службы, которая была упразднена в начале 2016 года</a:t>
            </a:r>
            <a:r>
              <a:rPr lang="ru-RU" dirty="0"/>
              <a:t>, а ее основные функции передали Федеральному казначейству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92818" y="-15690"/>
            <a:ext cx="3252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http://www.poisknews.ru/official/22608</a:t>
            </a:r>
            <a:r>
              <a:rPr lang="en-US" sz="1400" dirty="0" smtClean="0">
                <a:hlinkClick r:id="rId2"/>
              </a:rPr>
              <a:t>/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53765" y="3974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u="sng" dirty="0" smtClean="0"/>
              <a:t>19.02.2017</a:t>
            </a:r>
            <a:endParaRPr lang="ru-RU" sz="16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3527" y="195831"/>
            <a:ext cx="434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…Гордость за реформирование РАН!</a:t>
            </a:r>
            <a:endParaRPr lang="ru-RU" sz="2000" b="1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2049901"/>
            <a:ext cx="9144000" cy="4746544"/>
            <a:chOff x="219586" y="605608"/>
            <a:chExt cx="9144000" cy="4746544"/>
          </a:xfrm>
        </p:grpSpPr>
        <p:sp>
          <p:nvSpPr>
            <p:cNvPr id="11" name="TextBox 10"/>
            <p:cNvSpPr txBox="1"/>
            <p:nvPr/>
          </p:nvSpPr>
          <p:spPr>
            <a:xfrm>
              <a:off x="219586" y="605608"/>
              <a:ext cx="91440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b="1" dirty="0" smtClean="0">
                  <a:solidFill>
                    <a:srgbClr val="C00000"/>
                  </a:solidFill>
                </a:rPr>
                <a:t>А где экспертное мнение </a:t>
              </a:r>
              <a:r>
                <a:rPr lang="ru-RU" sz="2100" b="1" u="sng" dirty="0" smtClean="0">
                  <a:solidFill>
                    <a:srgbClr val="C00000"/>
                  </a:solidFill>
                </a:rPr>
                <a:t>профессорского сообщества </a:t>
              </a:r>
            </a:p>
            <a:p>
              <a:pPr algn="ctr"/>
              <a:r>
                <a:rPr lang="ru-RU" sz="2100" b="1" dirty="0" smtClean="0">
                  <a:solidFill>
                    <a:srgbClr val="C00000"/>
                  </a:solidFill>
                </a:rPr>
                <a:t>о путях развития России? </a:t>
              </a:r>
            </a:p>
            <a:p>
              <a:pPr algn="ctr"/>
              <a:r>
                <a:rPr lang="ru-RU" sz="2100" i="1" dirty="0" smtClean="0"/>
                <a:t>(хотя бы в рамках</a:t>
              </a:r>
              <a:r>
                <a:rPr lang="en-US" sz="2100" i="1" dirty="0" smtClean="0"/>
                <a:t> SWOT</a:t>
              </a:r>
              <a:r>
                <a:rPr lang="ru-RU" sz="2100" i="1" dirty="0" smtClean="0"/>
                <a:t>-анализа и Форсайт-прогноза)  </a:t>
              </a:r>
            </a:p>
            <a:p>
              <a:pPr algn="just"/>
              <a:r>
                <a:rPr lang="ru-RU" sz="1600" b="1" u="sng" dirty="0" smtClean="0"/>
                <a:t>А не … типа</a:t>
              </a:r>
              <a:r>
                <a:rPr lang="ru-RU" sz="1600" dirty="0" smtClean="0"/>
                <a:t>: </a:t>
              </a:r>
            </a:p>
            <a:p>
              <a:pPr algn="just"/>
              <a:r>
                <a:rPr lang="ru-RU" sz="1600" dirty="0" smtClean="0"/>
                <a:t>Председатель </a:t>
              </a:r>
              <a:r>
                <a:rPr lang="ru-RU" sz="1600" dirty="0"/>
                <a:t>Центра стратегических </a:t>
              </a:r>
              <a:r>
                <a:rPr lang="ru-RU" sz="1600" dirty="0" smtClean="0"/>
                <a:t>разработок (ЦСР) </a:t>
              </a:r>
              <a:r>
                <a:rPr lang="ru-RU" sz="1600" b="1" i="1" dirty="0" smtClean="0"/>
                <a:t>А. Кудрин</a:t>
              </a:r>
            </a:p>
            <a:p>
              <a:pPr algn="just"/>
              <a:r>
                <a:rPr lang="ru-RU" sz="1600" dirty="0" smtClean="0"/>
                <a:t>(1) </a:t>
              </a:r>
              <a:r>
                <a:rPr lang="ru-RU" sz="1600" u="sng" dirty="0" smtClean="0"/>
                <a:t>выступление на </a:t>
              </a:r>
              <a:r>
                <a:rPr lang="ru-RU" sz="1600" u="sng" dirty="0"/>
                <a:t>Экономическом </a:t>
              </a:r>
              <a:r>
                <a:rPr lang="ru-RU" sz="1600" u="sng" dirty="0" smtClean="0"/>
                <a:t>совете  </a:t>
              </a:r>
              <a:r>
                <a:rPr lang="ru-RU" sz="1600" i="1" dirty="0" smtClean="0"/>
                <a:t>(</a:t>
              </a:r>
              <a:r>
                <a:rPr lang="ru-RU" sz="1600" i="1" dirty="0"/>
                <a:t>23.05.2016)</a:t>
              </a:r>
              <a:r>
                <a:rPr lang="ru-RU" sz="1600" dirty="0"/>
                <a:t> : </a:t>
              </a:r>
              <a:endParaRPr lang="ru-RU" sz="1600" dirty="0" smtClean="0"/>
            </a:p>
            <a:p>
              <a:r>
                <a:rPr lang="ru-RU" sz="1600" dirty="0" smtClean="0"/>
                <a:t>«Россия </a:t>
              </a:r>
              <a:r>
                <a:rPr lang="ru-RU" sz="1600" dirty="0"/>
                <a:t>технологически отстала и сейчас </a:t>
              </a:r>
              <a:r>
                <a:rPr lang="ru-RU" sz="1600" u="sng" dirty="0"/>
                <a:t>должна встроиться</a:t>
              </a:r>
              <a:r>
                <a:rPr lang="ru-RU" sz="1600" dirty="0"/>
                <a:t> в международные технологические цепочки, пусть даже </a:t>
              </a:r>
              <a:r>
                <a:rPr lang="ru-RU" b="1" u="sng" dirty="0"/>
                <a:t>на вторых ролях</a:t>
              </a:r>
              <a:r>
                <a:rPr lang="ru-RU" sz="1600" dirty="0"/>
                <a:t>. А для этого нужно снизить </a:t>
              </a:r>
              <a:r>
                <a:rPr lang="ru-RU" sz="1600" u="sng" dirty="0" smtClean="0"/>
                <a:t>геополитическую напряжённость</a:t>
              </a:r>
              <a:r>
                <a:rPr lang="ru-RU" sz="1600" dirty="0" smtClean="0"/>
                <a:t>.»</a:t>
              </a:r>
              <a:r>
                <a:rPr lang="ru-RU" dirty="0" smtClean="0"/>
                <a:t/>
              </a:r>
              <a:br>
                <a:rPr lang="ru-RU" dirty="0" smtClean="0"/>
              </a:br>
              <a:endParaRPr lang="ru-RU" sz="11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9587" y="4613488"/>
              <a:ext cx="890388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 smtClean="0"/>
                <a:t>(3) </a:t>
              </a:r>
              <a:r>
                <a:rPr lang="ru-RU" sz="1600" u="sng" dirty="0" smtClean="0"/>
                <a:t>выступление на ежегодной </a:t>
              </a:r>
              <a:r>
                <a:rPr lang="ru-RU" sz="1600" u="sng" dirty="0"/>
                <a:t>конференции Евразийского банка </a:t>
              </a:r>
              <a:r>
                <a:rPr lang="ru-RU" sz="1600" u="sng" dirty="0" smtClean="0"/>
                <a:t>развития </a:t>
              </a:r>
              <a:r>
                <a:rPr lang="ru-RU" sz="1400" i="1" dirty="0" smtClean="0"/>
                <a:t>(</a:t>
              </a:r>
              <a:r>
                <a:rPr lang="ru-RU" sz="1400" i="1" dirty="0"/>
                <a:t>31.10.2017) </a:t>
              </a:r>
              <a:r>
                <a:rPr lang="ru-RU" sz="1400" dirty="0"/>
                <a:t> </a:t>
              </a:r>
              <a:br>
                <a:rPr lang="ru-RU" sz="1400" dirty="0"/>
              </a:br>
              <a:r>
                <a:rPr lang="ru-RU" sz="1600" dirty="0" smtClean="0"/>
                <a:t>«России </a:t>
              </a:r>
              <a:r>
                <a:rPr lang="ru-RU" sz="1600" dirty="0"/>
                <a:t>нужно отказаться от «эгоизма» </a:t>
              </a:r>
              <a:r>
                <a:rPr lang="ru-RU" sz="1600" u="sng" dirty="0"/>
                <a:t>ради </a:t>
              </a:r>
              <a:r>
                <a:rPr lang="ru-RU" sz="1600" u="sng" dirty="0" smtClean="0"/>
                <a:t>глобализации</a:t>
              </a:r>
              <a:r>
                <a:rPr lang="ru-RU" sz="1600" dirty="0" smtClean="0"/>
                <a:t>…»</a:t>
              </a:r>
            </a:p>
            <a:p>
              <a:pPr algn="r"/>
              <a:r>
                <a:rPr lang="ru-RU" sz="1000" dirty="0" smtClean="0">
                  <a:hlinkClick r:id="rId3"/>
                </a:rPr>
                <a:t>https</a:t>
              </a:r>
              <a:r>
                <a:rPr lang="ru-RU" sz="1000" dirty="0">
                  <a:hlinkClick r:id="rId3"/>
                </a:rPr>
                <a:t>://</a:t>
              </a:r>
              <a:r>
                <a:rPr lang="ru-RU" sz="1000" dirty="0" smtClean="0">
                  <a:hlinkClick r:id="rId3"/>
                </a:rPr>
                <a:t>www.rbc.ru/economics/31/10/2017/59f835ea9a79479bac76db62</a:t>
              </a:r>
              <a:r>
                <a:rPr lang="ru-RU" sz="1000" dirty="0" smtClean="0"/>
                <a:t> </a:t>
              </a:r>
              <a:endParaRPr lang="ru-RU" sz="1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19586" y="3063496"/>
              <a:ext cx="896203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600" dirty="0" smtClean="0"/>
                <a:t>(2) из программы экономического развития России до 2025 г. </a:t>
              </a:r>
              <a:r>
                <a:rPr lang="ru-RU" sz="1600" dirty="0"/>
                <a:t>(06.09.2017) : </a:t>
              </a:r>
              <a:endParaRPr lang="ru-RU" sz="1600" dirty="0" smtClean="0"/>
            </a:p>
            <a:p>
              <a:pPr algn="just"/>
              <a:r>
                <a:rPr lang="ru-RU" sz="1600" dirty="0" smtClean="0"/>
                <a:t>«Предложено </a:t>
              </a:r>
              <a:r>
                <a:rPr lang="ru-RU" sz="1600" u="sng" dirty="0"/>
                <a:t>значительное сокращение расходов на безопасность и оборону</a:t>
              </a:r>
              <a:r>
                <a:rPr lang="ru-RU" sz="1600" dirty="0"/>
                <a:t>. Численность занятых в правоохранительной системе следует сократить на четверть. Расходы на оборону также нужно снизить с нынешних </a:t>
              </a:r>
              <a:r>
                <a:rPr lang="ru-RU" sz="1600" dirty="0" smtClean="0"/>
                <a:t>4.4 </a:t>
              </a:r>
              <a:r>
                <a:rPr lang="ru-RU" sz="1600" dirty="0"/>
                <a:t>процента ВВП до </a:t>
              </a:r>
              <a:r>
                <a:rPr lang="ru-RU" sz="1600" dirty="0" smtClean="0"/>
                <a:t>2.8 </a:t>
              </a:r>
              <a:r>
                <a:rPr lang="ru-RU" sz="1600" dirty="0"/>
                <a:t>процента. Армию необходимо полностью перевести на контрактную основу</a:t>
              </a:r>
              <a:r>
                <a:rPr lang="ru-RU" sz="1600" dirty="0" smtClean="0"/>
                <a:t>.»</a:t>
              </a:r>
            </a:p>
            <a:p>
              <a:pPr algn="r"/>
              <a:r>
                <a:rPr lang="en-US" sz="1000" dirty="0" smtClean="0">
                  <a:hlinkClick r:id="rId4"/>
                </a:rPr>
                <a:t>https://lenta.ru/news/2017/09/06/kudrin/</a:t>
              </a:r>
              <a:r>
                <a:rPr lang="ru-RU" sz="1000" dirty="0" smtClean="0"/>
                <a:t> </a:t>
              </a:r>
              <a:endParaRPr lang="ru-RU" sz="1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55261" y="2786497"/>
              <a:ext cx="55263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hlinkClick r:id="rId5"/>
                </a:rPr>
                <a:t>https://</a:t>
              </a:r>
              <a:r>
                <a:rPr lang="en-US" sz="1200" dirty="0" smtClean="0">
                  <a:hlinkClick r:id="rId5"/>
                </a:rPr>
                <a:t>versia.ru/dlya-chego-aleksej-kudrin-xochet-podruzhit-rossiyu-s-zapadom</a:t>
              </a:r>
              <a:r>
                <a:rPr lang="ru-RU" sz="1200" dirty="0" smtClean="0"/>
                <a:t> </a:t>
              </a:r>
              <a:endParaRPr lang="en-US" sz="1200" dirty="0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2123728" y="2049901"/>
            <a:ext cx="489654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800" y="260648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C00000"/>
                </a:solidFill>
              </a:rPr>
              <a:t>ОСНОВНЫЕ </a:t>
            </a:r>
            <a:r>
              <a:rPr lang="ru-RU" sz="2300" b="1" dirty="0" smtClean="0">
                <a:solidFill>
                  <a:srgbClr val="C00000"/>
                </a:solidFill>
              </a:rPr>
              <a:t>ПРИНЦИПЫ –  СООТВЕТСТВИЕ </a:t>
            </a:r>
            <a:r>
              <a:rPr lang="en-US" sz="2300" b="1" dirty="0">
                <a:solidFill>
                  <a:srgbClr val="C00000"/>
                </a:solidFill>
              </a:rPr>
              <a:t>ESG 2015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4681" y="171847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Внутренне обеспечение качества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Соответствие целям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Циклическое совершенствование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Внешнее обеспечение качества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Самоанализ и экспертная оценка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Результат-ориентированность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Отчеты публикуются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Агентство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Независимость</a:t>
            </a:r>
          </a:p>
          <a:p>
            <a:pPr marL="719138" indent="-285750">
              <a:buFont typeface="Wingdings" panose="05000000000000000000" pitchFamily="2" charset="2"/>
              <a:buChar char="ü"/>
            </a:pPr>
            <a:r>
              <a:rPr lang="ru-RU" sz="2000" dirty="0"/>
              <a:t>Тематический анализ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33972" r="51209" b="14819"/>
          <a:stretch/>
        </p:blipFill>
        <p:spPr bwMode="auto">
          <a:xfrm>
            <a:off x="560140" y="1718474"/>
            <a:ext cx="3693984" cy="37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7319" y="628964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ПРОВЕРЯЕТСЯ У УНИВЕРСИТЕТОВ </a:t>
            </a:r>
            <a:r>
              <a:rPr lang="ru-RU" sz="1700" b="1" dirty="0" smtClean="0">
                <a:solidFill>
                  <a:srgbClr val="C00000"/>
                </a:solidFill>
              </a:rPr>
              <a:t>СПОСОБНОСТЬ К </a:t>
            </a:r>
            <a:br>
              <a:rPr lang="ru-RU" sz="1700" b="1" dirty="0" smtClean="0">
                <a:solidFill>
                  <a:srgbClr val="C00000"/>
                </a:solidFill>
              </a:rPr>
            </a:br>
            <a:r>
              <a:rPr lang="ru-RU" sz="1700" b="1" dirty="0" smtClean="0">
                <a:solidFill>
                  <a:srgbClr val="C00000"/>
                </a:solidFill>
              </a:rPr>
              <a:t>САМОУСОВЕРШЕНСТВОВАНИЮ И РАЗВИТИЮ</a:t>
            </a:r>
            <a:r>
              <a:rPr lang="ru-RU" sz="1700" b="1" dirty="0" smtClean="0">
                <a:solidFill>
                  <a:srgbClr val="0000FF"/>
                </a:solidFill>
              </a:rPr>
              <a:t>…</a:t>
            </a:r>
          </a:p>
          <a:p>
            <a:pPr algn="ctr"/>
            <a:r>
              <a:rPr lang="ru-RU" sz="1700" b="1" dirty="0" smtClean="0">
                <a:solidFill>
                  <a:srgbClr val="0000FF"/>
                </a:solidFill>
              </a:rPr>
              <a:t>А НЕ ДЕТАЛЬНАЯ/МЕЛОЧНАЯ </a:t>
            </a:r>
            <a:r>
              <a:rPr lang="ru-RU" sz="1700" b="1" dirty="0" smtClean="0">
                <a:solidFill>
                  <a:srgbClr val="C00000"/>
                </a:solidFill>
              </a:rPr>
              <a:t>ПРОВЕРКА ФОРМАЛЬНОСТЕЙ</a:t>
            </a:r>
            <a:r>
              <a:rPr lang="ru-RU" sz="1700" b="1" dirty="0" smtClean="0">
                <a:solidFill>
                  <a:srgbClr val="0000FF"/>
                </a:solidFill>
              </a:rPr>
              <a:t>, В Т.Ч. ОФОРМИТЕЛЬСКИХ, МАТЕРИАЛЬНО-ТЕХНИЧЕСКОЙ БАЗЫ, ОСТАТОЧНЫХ ЗНАНИЙ СТУДЕНТОВ И ДР.</a:t>
            </a:r>
            <a:endParaRPr lang="ru-RU" sz="1700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52419" r="19890" b="23790"/>
          <a:stretch/>
        </p:blipFill>
        <p:spPr bwMode="auto">
          <a:xfrm>
            <a:off x="395536" y="5301208"/>
            <a:ext cx="456788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0"/>
            <a:ext cx="725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u="sng" dirty="0" smtClean="0">
                <a:solidFill>
                  <a:srgbClr val="0000FF"/>
                </a:solidFill>
              </a:rPr>
              <a:t>Если уж так неймется поклоняться западу и глобализации …</a:t>
            </a:r>
            <a:endParaRPr lang="ru-RU" i="1" u="sng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2981" y="1821093"/>
            <a:ext cx="3114476" cy="317299"/>
          </a:xfrm>
          <a:prstGeom prst="rect">
            <a:avLst/>
          </a:prstGeom>
          <a:noFill/>
        </p:spPr>
        <p:txBody>
          <a:bodyPr wrap="square" lIns="116111" tIns="58055" rIns="116111" bIns="58055" rtlCol="0">
            <a:spAutoFit/>
          </a:bodyPr>
          <a:lstStyle/>
          <a:p>
            <a:pPr algn="ctr"/>
            <a:endParaRPr lang="ru-RU" sz="1300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0735" y="5196349"/>
            <a:ext cx="3543753" cy="1477328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Профессура</a:t>
            </a:r>
            <a:r>
              <a:rPr lang="ru-RU" i="1" dirty="0">
                <a:solidFill>
                  <a:srgbClr val="0000FF"/>
                </a:solidFill>
              </a:rPr>
              <a:t> вузов сама должна определять </a:t>
            </a:r>
            <a:r>
              <a:rPr lang="ru-RU" i="1" dirty="0" smtClean="0">
                <a:solidFill>
                  <a:srgbClr val="0000FF"/>
                </a:solidFill>
              </a:rPr>
              <a:t>приоритеты </a:t>
            </a:r>
            <a:r>
              <a:rPr lang="ru-RU" i="1" dirty="0">
                <a:solidFill>
                  <a:srgbClr val="0000FF"/>
                </a:solidFill>
              </a:rPr>
              <a:t>–</a:t>
            </a:r>
          </a:p>
          <a:p>
            <a:pPr algn="ctr"/>
            <a:r>
              <a:rPr lang="ru-RU" i="1" dirty="0">
                <a:solidFill>
                  <a:srgbClr val="0000FF"/>
                </a:solidFill>
              </a:rPr>
              <a:t> и пусть на нас ориентируются чиновники – </a:t>
            </a:r>
          </a:p>
          <a:p>
            <a:pPr algn="ctr"/>
            <a:r>
              <a:rPr lang="ru-RU" i="1" u="sng" dirty="0">
                <a:solidFill>
                  <a:srgbClr val="0000FF"/>
                </a:solidFill>
              </a:rPr>
              <a:t>они для нас, а не мы для них</a:t>
            </a:r>
            <a:r>
              <a:rPr lang="ru-RU" i="1" dirty="0">
                <a:solidFill>
                  <a:srgbClr val="0000FF"/>
                </a:solidFill>
              </a:rPr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" y="234888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Новая фишка – </a:t>
            </a:r>
          </a:p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цифровая экономика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23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869160"/>
            <a:ext cx="709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Цифровая </a:t>
            </a:r>
          </a:p>
          <a:p>
            <a:r>
              <a:rPr lang="ru-RU" sz="2000" u="sng" dirty="0" smtClean="0"/>
              <a:t>(веб-) экономика:</a:t>
            </a:r>
            <a:endParaRPr lang="ru-RU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051720" y="5013176"/>
            <a:ext cx="7252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ru-RU" b="1" dirty="0" smtClean="0">
                <a:solidFill>
                  <a:srgbClr val="C00000"/>
                </a:solidFill>
              </a:rPr>
              <a:t>е-денежная масса;</a:t>
            </a:r>
          </a:p>
          <a:p>
            <a:pPr marL="342900" indent="-342900">
              <a:buAutoNum type="arabicParenBoth"/>
            </a:pPr>
            <a:r>
              <a:rPr lang="ru-RU" b="1" dirty="0" smtClean="0">
                <a:solidFill>
                  <a:srgbClr val="C00000"/>
                </a:solidFill>
              </a:rPr>
              <a:t>услуги населению, в т.ч. медицинские,  в удаленном/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on-line</a:t>
            </a:r>
            <a:r>
              <a:rPr lang="ru-RU" b="1" dirty="0" smtClean="0">
                <a:solidFill>
                  <a:srgbClr val="C00000"/>
                </a:solidFill>
              </a:rPr>
              <a:t> доступе;</a:t>
            </a:r>
          </a:p>
          <a:p>
            <a:pPr marL="342900" indent="-342900">
              <a:buAutoNum type="arabicParenBoth"/>
            </a:pPr>
            <a:r>
              <a:rPr lang="ru-RU" b="1" dirty="0" smtClean="0">
                <a:solidFill>
                  <a:srgbClr val="C00000"/>
                </a:solidFill>
              </a:rPr>
              <a:t>развитие конкурентных новых технологий и производств.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8216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solidFill>
                  <a:srgbClr val="0000FF"/>
                </a:solidFill>
              </a:rPr>
              <a:t>по-существу</a:t>
            </a:r>
            <a:r>
              <a:rPr lang="ru-RU" i="1" dirty="0" smtClean="0">
                <a:solidFill>
                  <a:srgbClr val="0000FF"/>
                </a:solidFill>
              </a:rPr>
              <a:t>…</a:t>
            </a:r>
            <a:endParaRPr lang="ru-RU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404664"/>
                <a:ext cx="9144000" cy="5559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000" dirty="0" smtClean="0"/>
                  <a:t>1) где </a:t>
                </a:r>
                <a:r>
                  <a:rPr lang="ru-RU" sz="2000" dirty="0"/>
                  <a:t>здесь </a:t>
                </a:r>
                <a:r>
                  <a:rPr lang="ru-RU" sz="2000" b="1" dirty="0"/>
                  <a:t>образование </a:t>
                </a:r>
                <a:r>
                  <a:rPr lang="ru-RU" sz="2000" dirty="0"/>
                  <a:t>с его </a:t>
                </a:r>
                <a:r>
                  <a:rPr lang="en-US" sz="2000" dirty="0" smtClean="0"/>
                  <a:t>on-line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обучением (кого – детей и/или бизнеса</a:t>
                </a:r>
                <a:r>
                  <a:rPr lang="ru-RU" sz="2000" dirty="0" smtClean="0"/>
                  <a:t>),</a:t>
                </a:r>
              </a:p>
              <a:p>
                <a:pPr lvl="0"/>
                <a:r>
                  <a:rPr lang="ru-RU" sz="2000" dirty="0" smtClean="0"/>
                  <a:t>какова </a:t>
                </a:r>
                <a:r>
                  <a:rPr lang="ru-RU" sz="2000" dirty="0"/>
                  <a:t>роль учителя и наставника, которые должны быть </a:t>
                </a:r>
                <a:r>
                  <a:rPr lang="ru-RU" sz="2000" dirty="0" smtClean="0"/>
                  <a:t>всегда…</a:t>
                </a:r>
              </a:p>
              <a:p>
                <a:pPr lvl="0"/>
                <a:endParaRPr lang="ru-RU" sz="600" dirty="0"/>
              </a:p>
              <a:p>
                <a:pPr lvl="0"/>
                <a:r>
                  <a:rPr lang="ru-RU" sz="2000" dirty="0" smtClean="0"/>
                  <a:t>2) где </a:t>
                </a:r>
                <a:r>
                  <a:rPr lang="ru-RU" sz="2000" dirty="0"/>
                  <a:t>здесь </a:t>
                </a:r>
                <a:r>
                  <a:rPr lang="ru-RU" sz="2000" b="1" dirty="0" smtClean="0"/>
                  <a:t>наука</a:t>
                </a:r>
                <a:r>
                  <a:rPr lang="en-US" sz="2000" dirty="0" smtClean="0"/>
                  <a:t>,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в т.ч. когнитивная квантовая и криптография, включая управление большими социальными группами на «квантовых принципах</a:t>
                </a:r>
                <a:r>
                  <a:rPr lang="ru-RU" sz="2000" dirty="0" smtClean="0"/>
                  <a:t>»;</a:t>
                </a:r>
              </a:p>
              <a:p>
                <a:pPr lvl="0"/>
                <a:endParaRPr lang="ru-RU" sz="600" dirty="0"/>
              </a:p>
              <a:p>
                <a:pPr lvl="0"/>
                <a:r>
                  <a:rPr lang="ru-RU" sz="2000" dirty="0" smtClean="0"/>
                  <a:t>3) где </a:t>
                </a:r>
                <a:r>
                  <a:rPr lang="ru-RU" sz="2000" dirty="0"/>
                  <a:t>здесь </a:t>
                </a:r>
                <a:r>
                  <a:rPr lang="ru-RU" sz="2000" b="1" dirty="0"/>
                  <a:t>технологии</a:t>
                </a:r>
                <a:r>
                  <a:rPr lang="ru-RU" sz="2000" dirty="0"/>
                  <a:t> (с надежностью в ответственных </a:t>
                </a:r>
                <a:r>
                  <a:rPr lang="ru-RU" sz="2000" dirty="0" smtClean="0"/>
                  <a:t>деталях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машиностроения, например, </a:t>
                </a:r>
                <a:r>
                  <a:rPr lang="ru-RU" sz="2000" dirty="0"/>
                  <a:t>самолетов и ракет</a:t>
                </a:r>
                <a:r>
                  <a:rPr lang="ru-RU" sz="2000" dirty="0" smtClean="0"/>
                  <a:t>), в т.ч.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u="sng" dirty="0">
                            <a:latin typeface="+mj-lt"/>
                          </a:rPr>
                          <m:t>on</m:t>
                        </m:r>
                        <m:r>
                          <m:rPr>
                            <m:nor/>
                          </m:rPr>
                          <a:rPr lang="en-US" sz="2000" u="sng" dirty="0">
                            <a:latin typeface="+mj-lt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000" u="sng" dirty="0">
                            <a:latin typeface="+mj-lt"/>
                          </a:rPr>
                          <m:t>line</m:t>
                        </m:r>
                        <m:r>
                          <a:rPr lang="ru-RU" sz="2000" b="0" i="1" u="sng" dirty="0" smtClean="0">
                            <a:latin typeface="Cambria Math"/>
                          </a:rPr>
                          <m:t> медицина</m:t>
                        </m:r>
                      </m:e>
                      <m:sup>
                        <m:r>
                          <a:rPr lang="ru-RU" sz="2000" b="0" i="1" u="sng" smtClean="0">
                            <a:latin typeface="Cambria Math"/>
                          </a:rPr>
                          <m:t>∗)</m:t>
                        </m:r>
                      </m:sup>
                    </m:sSup>
                  </m:oMath>
                </a14:m>
                <a:r>
                  <a:rPr lang="ru-RU" sz="2000" dirty="0" smtClean="0"/>
                  <a:t>;</a:t>
                </a:r>
              </a:p>
              <a:p>
                <a:pPr lvl="0"/>
                <a:endParaRPr lang="ru-RU" sz="600" dirty="0"/>
              </a:p>
              <a:p>
                <a:r>
                  <a:rPr lang="ru-RU" sz="2000" dirty="0"/>
                  <a:t>4) где здесь </a:t>
                </a:r>
                <a:r>
                  <a:rPr lang="ru-RU" sz="2000" b="1" dirty="0"/>
                  <a:t>удобство и быстродействие</a:t>
                </a:r>
                <a:r>
                  <a:rPr lang="ru-RU" sz="2000" dirty="0"/>
                  <a:t>, но с обязательным </a:t>
                </a:r>
                <a:r>
                  <a:rPr lang="ru-RU" sz="2000" dirty="0" smtClean="0"/>
                  <a:t>учетом надежности;</a:t>
                </a:r>
              </a:p>
              <a:p>
                <a:endParaRPr lang="ru-RU" sz="600" dirty="0"/>
              </a:p>
              <a:p>
                <a:pPr lvl="0"/>
                <a:r>
                  <a:rPr lang="ru-RU" sz="2000" dirty="0" smtClean="0"/>
                  <a:t>5) где </a:t>
                </a:r>
                <a:r>
                  <a:rPr lang="ru-RU" sz="2000" dirty="0"/>
                  <a:t>здесь фантастический </a:t>
                </a:r>
                <a:r>
                  <a:rPr lang="ru-RU" sz="2000" b="1" dirty="0"/>
                  <a:t>маркетинг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и/или </a:t>
                </a:r>
                <a:r>
                  <a:rPr lang="ru-RU" sz="2000" dirty="0"/>
                  <a:t>надутый «мыльный пузырь</a:t>
                </a:r>
                <a:r>
                  <a:rPr lang="ru-RU" sz="2000" dirty="0" smtClean="0"/>
                  <a:t>»;</a:t>
                </a:r>
              </a:p>
              <a:p>
                <a:pPr lvl="0"/>
                <a:endParaRPr lang="ru-RU" sz="600" dirty="0"/>
              </a:p>
              <a:p>
                <a:pPr lvl="0"/>
                <a:r>
                  <a:rPr lang="ru-RU" sz="2000" dirty="0" smtClean="0"/>
                  <a:t>6) где </a:t>
                </a:r>
                <a:r>
                  <a:rPr lang="ru-RU" sz="2000" dirty="0"/>
                  <a:t>здесь </a:t>
                </a:r>
                <a:r>
                  <a:rPr lang="ru-RU" sz="2000" b="1" dirty="0"/>
                  <a:t>конъюнктура</a:t>
                </a:r>
                <a:r>
                  <a:rPr lang="ru-RU" sz="2000" dirty="0"/>
                  <a:t> и мода</a:t>
                </a:r>
                <a:r>
                  <a:rPr lang="ru-RU" sz="2000" dirty="0" smtClean="0"/>
                  <a:t>;</a:t>
                </a:r>
              </a:p>
              <a:p>
                <a:pPr lvl="0"/>
                <a:endParaRPr lang="ru-RU" sz="600" dirty="0"/>
              </a:p>
              <a:p>
                <a:pPr lvl="0"/>
                <a:r>
                  <a:rPr lang="ru-RU" sz="2000" dirty="0" smtClean="0"/>
                  <a:t>7) где </a:t>
                </a:r>
                <a:r>
                  <a:rPr lang="ru-RU" sz="2000" dirty="0"/>
                  <a:t>здесь </a:t>
                </a:r>
                <a:r>
                  <a:rPr lang="ru-RU" sz="2000" b="1" dirty="0"/>
                  <a:t>информационная безопасность </a:t>
                </a:r>
                <a:r>
                  <a:rPr lang="ru-RU" sz="2000" dirty="0"/>
                  <a:t>для каждого человека и защита его личного пространства </a:t>
                </a:r>
                <a:r>
                  <a:rPr lang="ru-RU" sz="2000" dirty="0" smtClean="0"/>
                  <a:t>(«</a:t>
                </a:r>
                <a:r>
                  <a:rPr lang="en-US" sz="2000" dirty="0" smtClean="0"/>
                  <a:t>Big-data</a:t>
                </a:r>
                <a:r>
                  <a:rPr lang="ru-RU" sz="2000" dirty="0" smtClean="0"/>
                  <a:t>» </a:t>
                </a:r>
                <a:r>
                  <a:rPr lang="ru-RU" sz="2000" dirty="0"/>
                  <a:t>и «облачные вычисления</a:t>
                </a:r>
                <a:r>
                  <a:rPr lang="ru-RU" sz="2000" dirty="0" smtClean="0"/>
                  <a:t>»);</a:t>
                </a:r>
              </a:p>
              <a:p>
                <a:pPr lvl="0"/>
                <a:endParaRPr lang="ru-RU" sz="600" dirty="0"/>
              </a:p>
              <a:p>
                <a:pPr lvl="0"/>
                <a:r>
                  <a:rPr lang="ru-RU" sz="2000" dirty="0" smtClean="0"/>
                  <a:t>8) где </a:t>
                </a:r>
                <a:r>
                  <a:rPr lang="ru-RU" sz="2000" dirty="0"/>
                  <a:t>здесь </a:t>
                </a:r>
                <a:r>
                  <a:rPr lang="ru-RU" sz="2000" b="1" dirty="0">
                    <a:solidFill>
                      <a:srgbClr val="C00000"/>
                    </a:solidFill>
                  </a:rPr>
                  <a:t>национальная безопасность </a:t>
                </a:r>
                <a:r>
                  <a:rPr lang="ru-RU" sz="2000" dirty="0"/>
                  <a:t>и интересы спецслужб (опять </a:t>
                </a:r>
                <a:r>
                  <a:rPr lang="ru-RU" sz="2000" dirty="0" smtClean="0"/>
                  <a:t>«</a:t>
                </a:r>
                <a:r>
                  <a:rPr lang="en-US" sz="2000" dirty="0"/>
                  <a:t>Big-data</a:t>
                </a:r>
                <a:r>
                  <a:rPr lang="ru-RU" sz="2000" dirty="0" smtClean="0"/>
                  <a:t>» </a:t>
                </a:r>
                <a:r>
                  <a:rPr lang="ru-RU" sz="2000" dirty="0"/>
                  <a:t>и «облачные вычисления</a:t>
                </a:r>
                <a:r>
                  <a:rPr lang="ru-RU" sz="2000" dirty="0" smtClean="0"/>
                  <a:t>»);</a:t>
                </a:r>
              </a:p>
              <a:p>
                <a:pPr lvl="0"/>
                <a:endParaRPr lang="ru-RU" sz="600" dirty="0"/>
              </a:p>
              <a:p>
                <a:pPr lvl="0"/>
                <a:r>
                  <a:rPr lang="ru-RU" sz="2000" b="1" dirty="0" smtClean="0">
                    <a:solidFill>
                      <a:srgbClr val="0000FF"/>
                    </a:solidFill>
                  </a:rPr>
                  <a:t>9) где  </a:t>
                </a:r>
                <a:r>
                  <a:rPr lang="ru-RU" sz="2000" b="1" dirty="0">
                    <a:solidFill>
                      <a:srgbClr val="0000FF"/>
                    </a:solidFill>
                  </a:rPr>
                  <a:t>здесь </a:t>
                </a:r>
                <a:r>
                  <a:rPr lang="ru-RU" sz="2000" b="1" u="sng" dirty="0">
                    <a:solidFill>
                      <a:srgbClr val="0000FF"/>
                    </a:solidFill>
                  </a:rPr>
                  <a:t>эгоистическое обогащение ИКТ-компаний </a:t>
                </a:r>
                <a:r>
                  <a:rPr lang="ru-RU" sz="2000" b="1" dirty="0">
                    <a:solidFill>
                      <a:srgbClr val="0000FF"/>
                    </a:solidFill>
                  </a:rPr>
                  <a:t>и/или упрощенная </a:t>
                </a:r>
                <a:r>
                  <a:rPr lang="ru-RU" sz="2000" b="1" dirty="0" smtClean="0">
                    <a:solidFill>
                      <a:srgbClr val="0000FF"/>
                    </a:solidFill>
                  </a:rPr>
                  <a:t>процедура </a:t>
                </a:r>
                <a:r>
                  <a:rPr lang="ru-RU" sz="2000" b="1" dirty="0">
                    <a:solidFill>
                      <a:srgbClr val="0000FF"/>
                    </a:solidFill>
                  </a:rPr>
                  <a:t>отмывания денег.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4664"/>
                <a:ext cx="9144000" cy="5559727"/>
              </a:xfrm>
              <a:prstGeom prst="rect">
                <a:avLst/>
              </a:prstGeom>
              <a:blipFill rotWithShape="1">
                <a:blip r:embed="rId2"/>
                <a:stretch>
                  <a:fillRect l="-667" t="-548" r="-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0"/>
            <a:ext cx="915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Разбираемся – экспертное профессорское сообщество…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9014" y="5025370"/>
            <a:ext cx="7200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0000FF"/>
                </a:solidFill>
              </a:rPr>
              <a:t>?</a:t>
            </a:r>
            <a:endParaRPr lang="ru-RU" sz="5000" dirty="0">
              <a:solidFill>
                <a:srgbClr val="0000FF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806" y="5627963"/>
            <a:ext cx="9178797" cy="1222084"/>
            <a:chOff x="-3806" y="5544532"/>
            <a:chExt cx="9178797" cy="12220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3806" y="5733256"/>
              <a:ext cx="9178797" cy="1033360"/>
              <a:chOff x="1" y="3228076"/>
              <a:chExt cx="9178797" cy="10333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Прямоугольник 5"/>
                  <p:cNvSpPr/>
                  <p:nvPr/>
                </p:nvSpPr>
                <p:spPr>
                  <a:xfrm>
                    <a:off x="1" y="3228076"/>
                    <a:ext cx="9138505" cy="10156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indent="457200" algn="just"/>
                    <a14:m>
                      <m:oMath xmlns:m="http://schemas.openxmlformats.org/officeDocument/2006/math">
                        <m:r>
                          <a:rPr lang="ru-RU" sz="1200" i="1">
                            <a:latin typeface="Cambria Math"/>
                          </a:rPr>
                          <m:t>∗)</m:t>
                        </m:r>
                      </m:oMath>
                    </a14:m>
                    <a:r>
                      <a:rPr lang="ru-RU" sz="1200" dirty="0"/>
                      <a:t>Глава Счетной палаты </a:t>
                    </a:r>
                    <a:r>
                      <a:rPr lang="ru-RU" sz="1200" b="1" i="1" dirty="0"/>
                      <a:t>Татьяна Голикова </a:t>
                    </a:r>
                    <a:r>
                      <a:rPr lang="ru-RU" sz="1200" dirty="0" smtClean="0"/>
                      <a:t>представила данные </a:t>
                    </a:r>
                    <a:r>
                      <a:rPr lang="ru-RU" sz="1200" dirty="0"/>
                      <a:t>о состоянии </a:t>
                    </a:r>
                    <a:r>
                      <a:rPr lang="ru-RU" sz="1200" u="sng" dirty="0"/>
                      <a:t>инфраструктуры в российских медицинских учреждениях</a:t>
                    </a:r>
                    <a:r>
                      <a:rPr lang="ru-RU" sz="1200" dirty="0"/>
                      <a:t>. </a:t>
                    </a:r>
                    <a:r>
                      <a:rPr lang="ru-RU" sz="1200" dirty="0" smtClean="0"/>
                      <a:t>«Износ </a:t>
                    </a:r>
                    <a:r>
                      <a:rPr lang="ru-RU" sz="1200" dirty="0"/>
                      <a:t>основных фондов (оборудования и технологий) в сфере здравоохранения и социального обслуживания населения в среднем по стране превысил </a:t>
                    </a:r>
                    <a:r>
                      <a:rPr lang="ru-RU" sz="1200" b="1" dirty="0"/>
                      <a:t>56%</a:t>
                    </a:r>
                    <a:r>
                      <a:rPr lang="ru-RU" sz="1200" dirty="0"/>
                      <a:t>. Инвестиции в обновление и модернизацию снижаются: за десять лет их доля в ВВП обвалилась в </a:t>
                    </a:r>
                    <a:r>
                      <a:rPr lang="ru-RU" sz="1200" b="1" dirty="0"/>
                      <a:t>2,2 раза</a:t>
                    </a:r>
                    <a:r>
                      <a:rPr lang="ru-RU" sz="1200" dirty="0"/>
                      <a:t>, с </a:t>
                    </a:r>
                    <a:r>
                      <a:rPr lang="ru-RU" sz="1200" b="1" dirty="0"/>
                      <a:t>2,7</a:t>
                    </a:r>
                    <a:r>
                      <a:rPr lang="ru-RU" sz="1200" dirty="0"/>
                      <a:t> до </a:t>
                    </a:r>
                    <a:r>
                      <a:rPr lang="ru-RU" sz="1200" b="1" dirty="0"/>
                      <a:t>1,2%</a:t>
                    </a:r>
                    <a:r>
                      <a:rPr lang="ru-RU" sz="1200" dirty="0"/>
                      <a:t>. </a:t>
                    </a:r>
                    <a:r>
                      <a:rPr lang="ru-RU" sz="1200" dirty="0" smtClean="0"/>
                      <a:t>У </a:t>
                    </a:r>
                    <a:r>
                      <a:rPr lang="ru-RU" sz="1200" b="1" dirty="0"/>
                      <a:t>31%</a:t>
                    </a:r>
                    <a:r>
                      <a:rPr lang="ru-RU" sz="1200" dirty="0"/>
                      <a:t> медицинских организаций нет водопровода, у </a:t>
                    </a:r>
                    <a:r>
                      <a:rPr lang="ru-RU" sz="1200" b="1" dirty="0"/>
                      <a:t>35,5%</a:t>
                    </a:r>
                    <a:r>
                      <a:rPr lang="ru-RU" sz="1200" dirty="0"/>
                      <a:t> — канализации, у </a:t>
                    </a:r>
                    <a:r>
                      <a:rPr lang="ru-RU" sz="1200" b="1" dirty="0"/>
                      <a:t>40,5%</a:t>
                    </a:r>
                    <a:r>
                      <a:rPr lang="ru-RU" sz="1200" dirty="0"/>
                      <a:t> — центрального отопления</a:t>
                    </a:r>
                    <a:r>
                      <a:rPr lang="ru-RU" sz="1200" dirty="0" smtClean="0"/>
                      <a:t>».</a:t>
                    </a:r>
                  </a:p>
                  <a:p>
                    <a:pPr indent="457200" algn="just"/>
                    <a:endParaRPr lang="ru-RU" sz="1200" dirty="0"/>
                  </a:p>
                </p:txBody>
              </p:sp>
            </mc:Choice>
            <mc:Fallback xmlns="">
              <p:sp>
                <p:nvSpPr>
                  <p:cNvPr id="6" name="Прямоугольник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" y="3228076"/>
                    <a:ext cx="9138505" cy="1015663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Прямоугольник 6"/>
              <p:cNvSpPr/>
              <p:nvPr/>
            </p:nvSpPr>
            <p:spPr>
              <a:xfrm>
                <a:off x="6754736" y="4015215"/>
                <a:ext cx="242406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>
                    <a:hlinkClick r:id="rId4"/>
                  </a:rPr>
                  <a:t>https://www.eg-online.ru/article/361637</a:t>
                </a:r>
                <a:r>
                  <a:rPr lang="en-US" sz="1000" dirty="0" smtClean="0">
                    <a:hlinkClick r:id="rId4"/>
                  </a:rPr>
                  <a:t>/</a:t>
                </a:r>
                <a:r>
                  <a:rPr lang="ru-RU" sz="1000" dirty="0" smtClean="0"/>
                  <a:t> </a:t>
                </a:r>
                <a:endParaRPr lang="ru-RU" sz="10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8099884" y="5544532"/>
              <a:ext cx="10441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i="1" u="sng" dirty="0" smtClean="0"/>
                <a:t>01.12.2017</a:t>
              </a:r>
              <a:endParaRPr lang="ru-RU" sz="1400" i="1" u="sng" dirty="0"/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388982" y="5816687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09509" y="6542270"/>
            <a:ext cx="229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«</a:t>
            </a:r>
            <a:r>
              <a:rPr lang="en-US" dirty="0" smtClean="0">
                <a:solidFill>
                  <a:srgbClr val="0000FF"/>
                </a:solidFill>
              </a:rPr>
              <a:t>on-line</a:t>
            </a:r>
            <a:r>
              <a:rPr lang="ru-RU" dirty="0" smtClean="0">
                <a:solidFill>
                  <a:srgbClr val="0000FF"/>
                </a:solidFill>
              </a:rPr>
              <a:t> спасет ли !?»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49046" y="533347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/>
              <a:t>15.10.2017</a:t>
            </a:r>
            <a:endParaRPr lang="ru-RU" sz="1400" i="1" u="sng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69302" y="3360131"/>
            <a:ext cx="9245148" cy="1973344"/>
            <a:chOff x="-55744" y="641045"/>
            <a:chExt cx="9245148" cy="1973344"/>
          </a:xfrm>
        </p:grpSpPr>
        <p:sp>
          <p:nvSpPr>
            <p:cNvPr id="2" name="TextBox 1"/>
            <p:cNvSpPr txBox="1"/>
            <p:nvPr/>
          </p:nvSpPr>
          <p:spPr>
            <a:xfrm>
              <a:off x="-55744" y="641045"/>
              <a:ext cx="9138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Будем выпускать </a:t>
              </a:r>
              <a:r>
                <a:rPr lang="ru-RU" b="1" dirty="0" err="1" smtClean="0">
                  <a:solidFill>
                    <a:srgbClr val="C00000"/>
                  </a:solidFill>
                </a:rPr>
                <a:t>крипторубль</a:t>
              </a:r>
              <a:r>
                <a:rPr lang="ru-RU" b="1" dirty="0" smtClean="0">
                  <a:solidFill>
                    <a:srgbClr val="C00000"/>
                  </a:solidFill>
                </a:rPr>
                <a:t>?..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617404" y="2368168"/>
              <a:ext cx="4572000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000" dirty="0">
                  <a:hlinkClick r:id="rId2"/>
                </a:rPr>
                <a:t>http://</a:t>
              </a:r>
              <a:r>
                <a:rPr lang="en-US" sz="1000" dirty="0" smtClean="0">
                  <a:hlinkClick r:id="rId2"/>
                </a:rPr>
                <a:t>www.nanonewsnet.ru/news/2017/putin-rasporyadilsya-vypustit-kriptorubl</a:t>
              </a:r>
              <a:r>
                <a:rPr lang="ru-RU" sz="1000" dirty="0" smtClean="0"/>
                <a:t> </a:t>
              </a:r>
              <a:endParaRPr lang="ru-RU" sz="1000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76462" y="954476"/>
              <a:ext cx="889058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ru-RU" sz="1500" dirty="0"/>
                <a:t>Министр связи и массовых коммуникаций </a:t>
              </a:r>
              <a:r>
                <a:rPr lang="ru-RU" sz="1500" b="1" i="1" dirty="0"/>
                <a:t>Николай Никифоров </a:t>
              </a:r>
              <a:r>
                <a:rPr lang="ru-RU" sz="1500" dirty="0"/>
                <a:t>рассказал </a:t>
              </a:r>
              <a:r>
                <a:rPr lang="ru-RU" sz="1500" u="sng" dirty="0"/>
                <a:t>на закрытой встрече с членами Московского столичного клуба </a:t>
              </a:r>
              <a:r>
                <a:rPr lang="ru-RU" sz="1500" dirty="0"/>
                <a:t>о том, что в России появится собственная </a:t>
              </a:r>
              <a:r>
                <a:rPr lang="ru-RU" sz="1500" dirty="0" err="1"/>
                <a:t>криптовалюта</a:t>
              </a:r>
              <a:r>
                <a:rPr lang="ru-RU" sz="1500" dirty="0"/>
                <a:t>. Он отметил, что в его распоряжении имеется </a:t>
              </a:r>
              <a:r>
                <a:rPr lang="ru-RU" sz="1500" b="1" dirty="0"/>
                <a:t>текст постановления</a:t>
              </a:r>
              <a:r>
                <a:rPr lang="ru-RU" sz="1500" dirty="0"/>
                <a:t>, поэтому он уверен в скором запуске национальной </a:t>
              </a:r>
              <a:r>
                <a:rPr lang="ru-RU" sz="1500" dirty="0" err="1" smtClean="0"/>
                <a:t>криптовалюты</a:t>
              </a:r>
              <a:r>
                <a:rPr lang="ru-RU" sz="1500" dirty="0"/>
                <a:t>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297" y="1870753"/>
              <a:ext cx="89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i="1" dirty="0">
                  <a:solidFill>
                    <a:srgbClr val="0000FF"/>
                  </a:solidFill>
                </a:rPr>
                <a:t>«Я так уверенно заявляю, что мы запустим </a:t>
              </a:r>
              <a:r>
                <a:rPr lang="ru-RU" sz="1600" b="1" i="1" dirty="0" err="1">
                  <a:solidFill>
                    <a:srgbClr val="0000FF"/>
                  </a:solidFill>
                </a:rPr>
                <a:t>крипторубль</a:t>
              </a:r>
              <a:r>
                <a:rPr lang="ru-RU" sz="1600" b="1" i="1" dirty="0">
                  <a:solidFill>
                    <a:srgbClr val="0000FF"/>
                  </a:solidFill>
                </a:rPr>
                <a:t>,</a:t>
              </a:r>
              <a:r>
                <a:rPr lang="ru-RU" sz="1600" i="1" dirty="0">
                  <a:solidFill>
                    <a:srgbClr val="0000FF"/>
                  </a:solidFill>
                </a:rPr>
                <a:t> по одной простой причине: </a:t>
              </a:r>
              <a:r>
                <a:rPr lang="ru-RU" sz="1600" i="1" dirty="0" smtClean="0">
                  <a:solidFill>
                    <a:srgbClr val="0000FF"/>
                  </a:solidFill>
                </a:rPr>
                <a:t/>
              </a:r>
              <a:br>
                <a:rPr lang="ru-RU" sz="1600" i="1" dirty="0" smtClean="0">
                  <a:solidFill>
                    <a:srgbClr val="0000FF"/>
                  </a:solidFill>
                </a:rPr>
              </a:br>
              <a:r>
                <a:rPr lang="ru-RU" sz="1600" i="1" dirty="0" smtClean="0">
                  <a:solidFill>
                    <a:srgbClr val="0000FF"/>
                  </a:solidFill>
                </a:rPr>
                <a:t>если </a:t>
              </a:r>
              <a:r>
                <a:rPr lang="ru-RU" sz="1600" i="1" dirty="0">
                  <a:solidFill>
                    <a:srgbClr val="0000FF"/>
                  </a:solidFill>
                </a:rPr>
                <a:t>мы этого не сделаем, то через 2 месяца это сделают наши соседи по </a:t>
              </a:r>
              <a:r>
                <a:rPr lang="ru-RU" sz="1600" i="1" dirty="0" err="1">
                  <a:solidFill>
                    <a:srgbClr val="0000FF"/>
                  </a:solidFill>
                </a:rPr>
                <a:t>ЕврАзЭС</a:t>
              </a:r>
              <a:r>
                <a:rPr lang="ru-RU" sz="1600" i="1" dirty="0" smtClean="0">
                  <a:solidFill>
                    <a:srgbClr val="0000FF"/>
                  </a:solidFill>
                </a:rPr>
                <a:t>»</a:t>
              </a:r>
              <a:endParaRPr lang="ru-RU" sz="16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990675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03848" y="-89192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Как понять?!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7529" y="260648"/>
            <a:ext cx="9164032" cy="1829919"/>
            <a:chOff x="-41259" y="4510759"/>
            <a:chExt cx="9188346" cy="182991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41259" y="4510759"/>
              <a:ext cx="912947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u="sng" dirty="0" smtClean="0">
                  <a:solidFill>
                    <a:srgbClr val="C00000"/>
                  </a:solidFill>
                  <a:hlinkClick r:id="rId3"/>
                </a:rPr>
                <a:t>В.В. Путин</a:t>
              </a:r>
              <a:r>
                <a:rPr lang="ru-RU" b="1" u="sng" dirty="0" smtClean="0">
                  <a:solidFill>
                    <a:srgbClr val="C00000"/>
                  </a:solidFill>
                  <a:hlinkClick r:id="rId3"/>
                </a:rPr>
                <a:t>: Россия будет продавать нефть и газ   </a:t>
              </a:r>
              <a:r>
                <a:rPr lang="ru-RU" sz="2100" b="1" u="sng" dirty="0" smtClean="0">
                  <a:solidFill>
                    <a:srgbClr val="C00000"/>
                  </a:solidFill>
                </a:rPr>
                <a:t>за рубли</a:t>
              </a:r>
              <a:endParaRPr lang="ru-RU" sz="21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7615" y="4771018"/>
              <a:ext cx="912947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ru-RU" sz="1600" dirty="0"/>
                <a:t>Выступая в </a:t>
              </a:r>
              <a:r>
                <a:rPr lang="ru-RU" sz="1600" dirty="0" smtClean="0"/>
                <a:t>Ялте (</a:t>
              </a:r>
              <a:r>
                <a:rPr lang="ru-RU" sz="1400" i="1" u="sng" dirty="0" smtClean="0">
                  <a:solidFill>
                    <a:srgbClr val="0000FF"/>
                  </a:solidFill>
                </a:rPr>
                <a:t>18.12.2014</a:t>
              </a:r>
              <a:r>
                <a:rPr lang="ru-RU" sz="1400" i="1" u="sng" dirty="0" smtClean="0"/>
                <a:t>)</a:t>
              </a:r>
              <a:r>
                <a:rPr lang="ru-RU" sz="1600" dirty="0" smtClean="0"/>
                <a:t> </a:t>
              </a:r>
              <a:r>
                <a:rPr lang="ru-RU" sz="1600" dirty="0"/>
                <a:t>перед депутатами Государственной Думы РФ и членами Правительства </a:t>
              </a:r>
              <a:r>
                <a:rPr lang="ru-RU" sz="1600" dirty="0" smtClean="0"/>
                <a:t>Президент </a:t>
              </a:r>
              <a:r>
                <a:rPr lang="ru-RU" sz="1600" dirty="0"/>
                <a:t>России </a:t>
              </a:r>
              <a:r>
                <a:rPr lang="ru-RU" sz="1600" b="1" i="1" dirty="0"/>
                <a:t>Владимир Путин</a:t>
              </a:r>
              <a:r>
                <a:rPr lang="ru-RU" sz="1600" dirty="0"/>
                <a:t> заявил, что Россия нацелена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b="1" dirty="0" smtClean="0"/>
                <a:t>на </a:t>
              </a:r>
              <a:r>
                <a:rPr lang="ru-RU" sz="1600" b="1" dirty="0"/>
                <a:t>продажу нефти и газа за </a:t>
              </a:r>
              <a:r>
                <a:rPr lang="ru-RU" sz="1600" b="1" dirty="0" smtClean="0"/>
                <a:t>рубли</a:t>
              </a:r>
              <a:r>
                <a:rPr lang="ru-RU" sz="1600" dirty="0" smtClean="0"/>
                <a:t>.</a:t>
              </a:r>
            </a:p>
            <a:p>
              <a:pPr indent="457200" algn="just"/>
              <a:r>
                <a:rPr lang="ru-RU" sz="1600" dirty="0" smtClean="0"/>
                <a:t>По </a:t>
              </a:r>
              <a:r>
                <a:rPr lang="ru-RU" sz="1600" dirty="0"/>
                <a:t>инициативе главы ВТБ – </a:t>
              </a:r>
              <a:r>
                <a:rPr lang="ru-RU" sz="1600" b="1" i="1" dirty="0"/>
                <a:t>Андрей Костин </a:t>
              </a:r>
              <a:r>
                <a:rPr lang="ru-RU" sz="1600" dirty="0"/>
                <a:t>(второй по размеру банк РФ) предложил в ответ на санкции Европейского союза перевести расчеты за газ и нефть в рубли РФ, также с членами Таможенного союза и с Китаем.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415892" y="6041266"/>
              <a:ext cx="4627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3"/>
                </a:rPr>
                <a:t>https://</a:t>
              </a:r>
              <a:r>
                <a:rPr lang="en-US" sz="1000" dirty="0" smtClean="0">
                  <a:hlinkClick r:id="rId3"/>
                </a:rPr>
                <a:t>pikabu.ru/story/putin_rossiya_budet_prodavat_neft_i_gaz_za_rubli_2916540</a:t>
              </a:r>
              <a:r>
                <a:rPr lang="ru-RU" sz="1000" dirty="0" smtClean="0"/>
                <a:t> </a:t>
              </a:r>
              <a:endParaRPr lang="ru-RU" sz="10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-35895" y="5279643"/>
            <a:ext cx="9195933" cy="1578357"/>
            <a:chOff x="-27742" y="3010666"/>
            <a:chExt cx="9195933" cy="157835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-27742" y="3010666"/>
              <a:ext cx="9195933" cy="1494848"/>
              <a:chOff x="-26274" y="2246011"/>
              <a:chExt cx="9195933" cy="1494848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9804" y="2574690"/>
                <a:ext cx="915985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/>
                <a:r>
                  <a:rPr lang="ru-RU" sz="1600" dirty="0"/>
                  <a:t>Региональные </a:t>
                </a:r>
                <a:r>
                  <a:rPr lang="ru-RU" sz="1600" dirty="0" err="1"/>
                  <a:t>криптовалюты</a:t>
                </a:r>
                <a:r>
                  <a:rPr lang="ru-RU" sz="1600" dirty="0"/>
                  <a:t> могут появиться в ближайшем будущем, сказал </a:t>
                </a:r>
                <a:r>
                  <a:rPr lang="ru-RU" sz="1600" b="1" i="1" u="sng" dirty="0" smtClean="0"/>
                  <a:t>Дмитрий </a:t>
                </a:r>
                <a:r>
                  <a:rPr lang="ru-RU" sz="1600" b="1" i="1" u="sng" dirty="0" err="1"/>
                  <a:t>Мариничев</a:t>
                </a:r>
                <a:r>
                  <a:rPr lang="ru-RU" sz="1600" dirty="0"/>
                  <a:t>. Регулировать отрасль будут на первых этапах только ограничительными мерами, интернет-омбудсмен сравнил это с правилами дорожного </a:t>
                </a:r>
                <a:r>
                  <a:rPr lang="ru-RU" sz="1600" dirty="0" smtClean="0"/>
                  <a:t>движения</a:t>
                </a:r>
                <a:endParaRPr lang="ru-RU" sz="1600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096" y="3494638"/>
                <a:ext cx="4572000" cy="2462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1000" dirty="0">
                    <a:hlinkClick r:id="rId4"/>
                  </a:rPr>
                  <a:t>https://www.rbc.ru/finances/16/10/2017/59e4ddac9a79471a3d2a7022</a:t>
                </a:r>
                <a:r>
                  <a:rPr lang="ru-RU" sz="1000" dirty="0"/>
                  <a:t> 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6274" y="2246011"/>
                <a:ext cx="916687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C00000"/>
                    </a:solidFill>
                  </a:rPr>
                  <a:t>Интернет-омбудсмен допустил создание региональных «</a:t>
                </a:r>
                <a:r>
                  <a:rPr lang="ru-RU" b="1" dirty="0" err="1">
                    <a:solidFill>
                      <a:srgbClr val="C00000"/>
                    </a:solidFill>
                  </a:rPr>
                  <a:t>крипторублей</a:t>
                </a:r>
                <a:r>
                  <a:rPr lang="ru-RU" b="1" dirty="0" smtClean="0">
                    <a:solidFill>
                      <a:srgbClr val="C00000"/>
                    </a:solidFill>
                  </a:rPr>
                  <a:t>»</a:t>
                </a:r>
                <a:endParaRPr lang="ru-RU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917843" y="4004248"/>
              <a:ext cx="42490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i="1" dirty="0" smtClean="0">
                  <a:solidFill>
                    <a:srgbClr val="0000FF"/>
                  </a:solidFill>
                  <a:latin typeface="Cambria Math"/>
                  <a:ea typeface="Cambria Math"/>
                </a:rPr>
                <a:t>⇒ А как быть с национальной валютой – основа независимости</a:t>
              </a:r>
              <a:endParaRPr lang="ru-RU" sz="1600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103517" y="3350565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/>
              <a:t>17.10.2017</a:t>
            </a:r>
            <a:endParaRPr lang="ru-RU" sz="1400" i="1" u="sng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-16039" y="2092175"/>
            <a:ext cx="9123349" cy="1179499"/>
            <a:chOff x="-19506" y="4520658"/>
            <a:chExt cx="9123349" cy="117949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-19506" y="4520658"/>
              <a:ext cx="91233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 Минфин </a:t>
              </a:r>
              <a:r>
                <a:rPr lang="ru-RU" b="1" dirty="0">
                  <a:solidFill>
                    <a:srgbClr val="C00000"/>
                  </a:solidFill>
                </a:rPr>
                <a:t>счел создание </a:t>
              </a:r>
              <a:r>
                <a:rPr lang="ru-RU" b="1" dirty="0" err="1">
                  <a:solidFill>
                    <a:srgbClr val="C00000"/>
                  </a:solidFill>
                </a:rPr>
                <a:t>криптовалюты</a:t>
              </a:r>
              <a:r>
                <a:rPr lang="ru-RU" b="1" dirty="0">
                  <a:solidFill>
                    <a:srgbClr val="C00000"/>
                  </a:solidFill>
                </a:rPr>
                <a:t> для расчетов </a:t>
              </a:r>
              <a:r>
                <a:rPr lang="ru-RU" b="1" u="sng" dirty="0">
                  <a:solidFill>
                    <a:srgbClr val="C00000"/>
                  </a:solidFill>
                </a:rPr>
                <a:t>уголовным </a:t>
              </a:r>
              <a:r>
                <a:rPr lang="ru-RU" b="1" u="sng" dirty="0" smtClean="0">
                  <a:solidFill>
                    <a:srgbClr val="C00000"/>
                  </a:solidFill>
                </a:rPr>
                <a:t>преступлением</a:t>
              </a:r>
              <a:endParaRPr lang="ru-RU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-19506" y="4869160"/>
              <a:ext cx="91233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ru-RU" sz="1600" dirty="0"/>
                <a:t>За использование </a:t>
              </a:r>
              <a:r>
                <a:rPr lang="ru-RU" sz="1600" dirty="0" err="1"/>
                <a:t>криптовалюты</a:t>
              </a:r>
              <a:r>
                <a:rPr lang="ru-RU" sz="1600" dirty="0"/>
                <a:t> в качестве средства платежа в России должна грозить административная ответственность. А за создание такой валюты специально для расчетов ответственность может быть уже и </a:t>
              </a:r>
              <a:r>
                <a:rPr lang="ru-RU" sz="1600" b="1" dirty="0"/>
                <a:t>уголовной</a:t>
              </a:r>
              <a:r>
                <a:rPr lang="ru-RU" sz="1600" dirty="0"/>
                <a:t>, считают в </a:t>
              </a:r>
              <a:r>
                <a:rPr lang="ru-RU" sz="1600" dirty="0" smtClean="0"/>
                <a:t>Минфине</a:t>
              </a:r>
              <a:endParaRPr lang="ru-RU" sz="1600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873801" y="5478204"/>
              <a:ext cx="319234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>
                  <a:hlinkClick r:id="rId5"/>
                </a:rPr>
                <a:t>https://</a:t>
              </a:r>
              <a:r>
                <a:rPr lang="ru-RU" sz="800" dirty="0" smtClean="0">
                  <a:hlinkClick r:id="rId5"/>
                </a:rPr>
                <a:t>www.rbc.ru/money/06/12/2017/5a27de8b9a7947626e50c839</a:t>
              </a:r>
              <a:r>
                <a:rPr lang="ru-RU" sz="800" dirty="0" smtClean="0"/>
                <a:t> </a:t>
              </a:r>
              <a:endParaRPr lang="ru-RU" sz="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4612" y="260648"/>
            <a:ext cx="45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1.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40273" y="2097107"/>
            <a:ext cx="45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2.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8148391" y="246643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>
                <a:solidFill>
                  <a:srgbClr val="0000FF"/>
                </a:solidFill>
              </a:rPr>
              <a:t>06.12.2017</a:t>
            </a:r>
            <a:endParaRPr lang="ru-RU" sz="1400" i="1" u="sng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917" y="3352275"/>
            <a:ext cx="45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3.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88397" y="5243780"/>
            <a:ext cx="45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4.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811520">
            <a:off x="3212451" y="5700927"/>
            <a:ext cx="2699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00FF"/>
                </a:solidFill>
              </a:rPr>
              <a:t>Распад государства</a:t>
            </a:r>
            <a:endParaRPr lang="ru-RU" sz="22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26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C00000"/>
                </a:solidFill>
              </a:rPr>
              <a:t>Угроза национальной безопасности России</a:t>
            </a:r>
            <a:endParaRPr lang="ru-RU" sz="3800" b="1" dirty="0">
              <a:solidFill>
                <a:srgbClr val="C00000"/>
              </a:solidFill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50666" y="2314620"/>
            <a:ext cx="83094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just" eaLnBrk="1" hangingPunct="1"/>
            <a:r>
              <a:rPr lang="en-US" altLang="ru-RU" sz="2000" b="1" i="1" dirty="0" smtClean="0">
                <a:solidFill>
                  <a:srgbClr val="0000FF"/>
                </a:solidFill>
              </a:rPr>
              <a:t>Big Data</a:t>
            </a:r>
            <a:r>
              <a:rPr lang="ru-RU" altLang="ru-RU" sz="2000" b="1" i="1" dirty="0" smtClean="0">
                <a:solidFill>
                  <a:srgbClr val="0000FF"/>
                </a:solidFill>
              </a:rPr>
              <a:t> </a:t>
            </a:r>
            <a:r>
              <a:rPr lang="en-US" alt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altLang="ru-RU" sz="2000" i="1" dirty="0" smtClean="0"/>
              <a:t>(обработка, работа, параллельность…) – </a:t>
            </a:r>
            <a:br>
              <a:rPr lang="ru-RU" altLang="ru-RU" sz="2000" i="1" dirty="0" smtClean="0"/>
            </a:br>
            <a:r>
              <a:rPr lang="en-US" altLang="ru-RU" sz="2000" i="1" dirty="0" smtClean="0"/>
              <a:t>Facebook, Google </a:t>
            </a:r>
            <a:r>
              <a:rPr lang="ru-RU" altLang="ru-RU" sz="2000" i="1" dirty="0" smtClean="0"/>
              <a:t>получают информацию </a:t>
            </a:r>
            <a:r>
              <a:rPr lang="ru-RU" altLang="ru-RU" sz="2000" i="1" u="sng" dirty="0" smtClean="0"/>
              <a:t>о любом пользователе</a:t>
            </a:r>
            <a:r>
              <a:rPr lang="ru-RU" altLang="ru-RU" sz="2000" i="1" dirty="0" smtClean="0"/>
              <a:t> </a:t>
            </a:r>
            <a:br>
              <a:rPr lang="ru-RU" altLang="ru-RU" sz="2000" i="1" dirty="0" smtClean="0"/>
            </a:br>
            <a:r>
              <a:rPr lang="ru-RU" altLang="ru-RU" sz="2000" i="1" dirty="0" smtClean="0">
                <a:solidFill>
                  <a:srgbClr val="0000FF"/>
                </a:solidFill>
              </a:rPr>
              <a:t>на основе его действий в сети</a:t>
            </a:r>
            <a:r>
              <a:rPr lang="ru-RU" altLang="ru-RU" sz="2000" i="1" dirty="0" smtClean="0"/>
              <a:t>…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0" t="31932" r="56842" b="59561"/>
          <a:stretch/>
        </p:blipFill>
        <p:spPr bwMode="auto">
          <a:xfrm>
            <a:off x="307262" y="5877398"/>
            <a:ext cx="1235240" cy="3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261738" y="5394729"/>
            <a:ext cx="5801227" cy="1010323"/>
            <a:chOff x="-53033" y="169277"/>
            <a:chExt cx="9144000" cy="101032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53033" y="169277"/>
              <a:ext cx="9144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ru-RU" sz="1400" u="sng" dirty="0"/>
                <a:t>Сбербанк</a:t>
              </a:r>
              <a:r>
                <a:rPr lang="ru-RU" sz="1400" dirty="0"/>
                <a:t> прогнозирует значительный рост российских потерь от </a:t>
              </a:r>
              <a:r>
                <a:rPr lang="ru-RU" sz="1400" dirty="0" err="1"/>
                <a:t>кибермошенничества</a:t>
              </a:r>
              <a:r>
                <a:rPr lang="ru-RU" sz="1400" dirty="0"/>
                <a:t>. </a:t>
              </a:r>
              <a:r>
                <a:rPr lang="ru-RU" sz="1400" b="1" dirty="0"/>
                <a:t>Через два года</a:t>
              </a:r>
              <a:r>
                <a:rPr lang="ru-RU" sz="1400" dirty="0"/>
                <a:t> ущерб от </a:t>
              </a:r>
              <a:r>
                <a:rPr lang="ru-RU" sz="1400" dirty="0" err="1"/>
                <a:t>кибератак</a:t>
              </a:r>
              <a:r>
                <a:rPr lang="ru-RU" sz="1400" dirty="0"/>
                <a:t> увеличится в четыре раза и достигнет </a:t>
              </a:r>
              <a:r>
                <a:rPr lang="ru-RU" sz="1400" dirty="0" smtClean="0"/>
                <a:t>1.5 </a:t>
              </a:r>
              <a:r>
                <a:rPr lang="ru-RU" sz="1400" dirty="0"/>
                <a:t>трлн руб., предсказывают в кредитной </a:t>
              </a:r>
              <a:r>
                <a:rPr lang="ru-RU" sz="1400" dirty="0" smtClean="0"/>
                <a:t>организации (20.10.2017)</a:t>
              </a:r>
              <a:endParaRPr lang="ru-RU" sz="14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96715" y="933379"/>
              <a:ext cx="4572001" cy="2462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/>
              <a:r>
                <a:rPr lang="ru-RU" sz="1000" dirty="0">
                  <a:hlinkClick r:id="rId3"/>
                </a:rPr>
                <a:t>https://</a:t>
              </a:r>
              <a:r>
                <a:rPr lang="ru-RU" sz="1000" dirty="0" smtClean="0">
                  <a:hlinkClick r:id="rId3"/>
                </a:rPr>
                <a:t>www.rbc.ru/finances/20/10/2017/59e9ef3c9a79470ce9434c54</a:t>
              </a:r>
              <a:r>
                <a:rPr lang="ru-RU" sz="1000" dirty="0" smtClean="0"/>
                <a:t> </a:t>
              </a:r>
              <a:endParaRPr lang="ru-RU" sz="10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68531" y="4594084"/>
            <a:ext cx="2547942" cy="1327157"/>
            <a:chOff x="268531" y="4594084"/>
            <a:chExt cx="2547942" cy="132715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90" t="17767" r="57103" b="67369"/>
            <a:stretch/>
          </p:blipFill>
          <p:spPr bwMode="auto">
            <a:xfrm>
              <a:off x="268531" y="4594084"/>
              <a:ext cx="2547942" cy="132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395536" y="4869160"/>
              <a:ext cx="3641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единительная линия 19"/>
          <p:cNvCxnSpPr/>
          <p:nvPr/>
        </p:nvCxnSpPr>
        <p:spPr>
          <a:xfrm>
            <a:off x="2915816" y="4594084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611" y="3330283"/>
            <a:ext cx="839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Облачные вычисления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(где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здесь информационная безопасность для каждого человека и защита его личного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пространства) – </a:t>
            </a:r>
            <a:r>
              <a:rPr lang="ru-RU" sz="2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национальная </a:t>
            </a:r>
            <a:r>
              <a:rPr lang="ru-RU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и интересы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западных спецслужб </a:t>
            </a:r>
            <a:endParaRPr lang="ru-RU" sz="20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Только «Антивирус Касперского» блокирует утилиту ЦРУ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7800" y="666345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u="sng" dirty="0" smtClean="0"/>
              <a:t>Угроза 1</a:t>
            </a:r>
            <a:r>
              <a:rPr lang="ru-RU" dirty="0" smtClean="0"/>
              <a:t>: </a:t>
            </a:r>
          </a:p>
          <a:p>
            <a:pPr indent="457200" algn="just"/>
            <a:r>
              <a:rPr lang="ru-RU" dirty="0" smtClean="0"/>
              <a:t>Сайт </a:t>
            </a:r>
            <a:r>
              <a:rPr lang="ru-RU" dirty="0" err="1"/>
              <a:t>WikiLeaks</a:t>
            </a:r>
            <a:r>
              <a:rPr lang="ru-RU" dirty="0"/>
              <a:t> опубликовал новый набор документов ЦРУ из подборки </a:t>
            </a:r>
            <a:r>
              <a:rPr lang="ru-RU" dirty="0" err="1"/>
              <a:t>Vault</a:t>
            </a:r>
            <a:r>
              <a:rPr lang="ru-RU" dirty="0"/>
              <a:t> 7. На этот раз рассекречен хакерский инструмент под названием </a:t>
            </a:r>
            <a:r>
              <a:rPr lang="ru-RU" b="1" dirty="0" err="1">
                <a:hlinkClick r:id="rId2"/>
              </a:rPr>
              <a:t>Dumbo</a:t>
            </a:r>
            <a:r>
              <a:rPr lang="ru-RU" dirty="0"/>
              <a:t>, который предназначен для вмешательства в </a:t>
            </a:r>
            <a:r>
              <a:rPr lang="ru-RU" dirty="0" smtClean="0"/>
              <a:t>работу </a:t>
            </a:r>
            <a:r>
              <a:rPr lang="ru-RU" dirty="0"/>
              <a:t>камер и микрофонов на компьютере под </a:t>
            </a:r>
            <a:r>
              <a:rPr lang="ru-RU" dirty="0" err="1">
                <a:solidFill>
                  <a:srgbClr val="0000FF"/>
                </a:solidFill>
              </a:rPr>
              <a:t>Microsoft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Windows</a:t>
            </a:r>
            <a:r>
              <a:rPr lang="ru-RU" dirty="0"/>
              <a:t>. Инструмент работает как с установленными непосредственно на </a:t>
            </a:r>
            <a:r>
              <a:rPr lang="ru-RU" b="1" dirty="0"/>
              <a:t>ПК</a:t>
            </a:r>
            <a:r>
              <a:rPr lang="ru-RU" dirty="0"/>
              <a:t> устройствами, так и с беспроводными </a:t>
            </a:r>
            <a:r>
              <a:rPr lang="ru-RU" b="1" dirty="0"/>
              <a:t>(</a:t>
            </a:r>
            <a:r>
              <a:rPr lang="ru-RU" b="1" dirty="0" err="1"/>
              <a:t>Bluetooth</a:t>
            </a:r>
            <a:r>
              <a:rPr lang="ru-RU" b="1" dirty="0"/>
              <a:t>, </a:t>
            </a:r>
            <a:r>
              <a:rPr lang="ru-RU" b="1" dirty="0" err="1"/>
              <a:t>WiFi</a:t>
            </a:r>
            <a:r>
              <a:rPr lang="ru-RU" b="1" dirty="0"/>
              <a:t>) </a:t>
            </a:r>
            <a:r>
              <a:rPr lang="ru-RU" dirty="0"/>
              <a:t>или </a:t>
            </a:r>
            <a:r>
              <a:rPr lang="ru-RU" b="1" dirty="0"/>
              <a:t>подключенными по кабелю</a:t>
            </a:r>
            <a:r>
              <a:rPr lang="ru-RU" dirty="0"/>
              <a:t>. Можно приостановить их работу или стереть запись.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3398" y="3014954"/>
            <a:ext cx="9179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PAG — специальное подразделением Центра </a:t>
            </a:r>
            <a:r>
              <a:rPr lang="ru-RU" dirty="0" err="1"/>
              <a:t>киберразведки</a:t>
            </a:r>
            <a:r>
              <a:rPr lang="ru-RU" dirty="0"/>
              <a:t> CCI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</a:t>
            </a:r>
            <a:r>
              <a:rPr lang="ru-RU" b="1" dirty="0" err="1"/>
              <a:t>Center</a:t>
            </a:r>
            <a:r>
              <a:rPr lang="ru-RU" b="1" dirty="0"/>
              <a:t> </a:t>
            </a:r>
            <a:r>
              <a:rPr lang="ru-RU" b="1" dirty="0" err="1"/>
              <a:t>for</a:t>
            </a:r>
            <a:r>
              <a:rPr lang="ru-RU" b="1" dirty="0"/>
              <a:t> </a:t>
            </a:r>
            <a:r>
              <a:rPr lang="ru-RU" b="1" dirty="0" err="1"/>
              <a:t>Cyber</a:t>
            </a:r>
            <a:r>
              <a:rPr lang="ru-RU" b="1" dirty="0"/>
              <a:t> </a:t>
            </a:r>
            <a:r>
              <a:rPr lang="ru-RU" b="1" dirty="0" err="1"/>
              <a:t>Intelligence</a:t>
            </a:r>
            <a:r>
              <a:rPr lang="ru-RU" b="1" dirty="0" smtClean="0"/>
              <a:t>).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3397" y="366128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</a:t>
            </a:r>
            <a:r>
              <a:rPr lang="ru-RU" dirty="0"/>
              <a:t>разработки такого инструмента была сформулирована разведывательным сообществом (в него входят представители </a:t>
            </a:r>
            <a:r>
              <a:rPr lang="ru-RU" u="sng" dirty="0"/>
              <a:t>АНБ, ЦРУ, ФБР </a:t>
            </a:r>
            <a:r>
              <a:rPr lang="ru-RU" dirty="0"/>
              <a:t>и других организаций) и закреплена документом </a:t>
            </a:r>
            <a:r>
              <a:rPr lang="ru-RU" b="1" dirty="0"/>
              <a:t>2015-OPS0001013.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689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Угроза 2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3235" y="456168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>
                <a:solidFill>
                  <a:srgbClr val="0000FF"/>
                </a:solidFill>
              </a:rPr>
              <a:t>В пользовательской документации </a:t>
            </a:r>
            <a:r>
              <a:rPr lang="ru-RU" dirty="0" err="1">
                <a:solidFill>
                  <a:srgbClr val="0000FF"/>
                </a:solidFill>
              </a:rPr>
              <a:t>Dumbo</a:t>
            </a:r>
            <a:r>
              <a:rPr lang="ru-RU" dirty="0">
                <a:solidFill>
                  <a:srgbClr val="0000FF"/>
                </a:solidFill>
              </a:rPr>
              <a:t> прописан специальный пункт, посвящённый «Антивирусу Касперского». Отмечено, что конкретно этот антивирус </a:t>
            </a:r>
            <a:r>
              <a:rPr lang="ru-RU" b="1" dirty="0">
                <a:solidFill>
                  <a:srgbClr val="0000FF"/>
                </a:solidFill>
              </a:rPr>
              <a:t>препятствует</a:t>
            </a:r>
            <a:r>
              <a:rPr lang="ru-RU" dirty="0">
                <a:solidFill>
                  <a:srgbClr val="0000FF"/>
                </a:solidFill>
              </a:rPr>
              <a:t> установке драйвера, необходимого для корректной работы </a:t>
            </a:r>
            <a:r>
              <a:rPr lang="ru-RU" u="sng" dirty="0" err="1">
                <a:solidFill>
                  <a:srgbClr val="0000FF"/>
                </a:solidFill>
              </a:rPr>
              <a:t>Dumbo</a:t>
            </a:r>
            <a:r>
              <a:rPr lang="ru-RU" u="sng" dirty="0">
                <a:solidFill>
                  <a:srgbClr val="0000FF"/>
                </a:solidFill>
              </a:rPr>
              <a:t> под </a:t>
            </a:r>
            <a:r>
              <a:rPr lang="ru-RU" u="sng" dirty="0" err="1">
                <a:solidFill>
                  <a:srgbClr val="0000FF"/>
                </a:solidFill>
              </a:rPr>
              <a:t>Windows</a:t>
            </a:r>
            <a:r>
              <a:rPr lang="ru-RU" u="sng" dirty="0">
                <a:solidFill>
                  <a:srgbClr val="0000FF"/>
                </a:solidFill>
              </a:rPr>
              <a:t> XP</a:t>
            </a:r>
            <a:r>
              <a:rPr lang="ru-RU" dirty="0">
                <a:solidFill>
                  <a:srgbClr val="0000FF"/>
                </a:solidFill>
              </a:rPr>
              <a:t>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11002"/>
            <a:ext cx="20681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3"/>
              </a:rPr>
              <a:t>https://geektimes.ru/post/291785</a:t>
            </a:r>
            <a:r>
              <a:rPr lang="en-US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109902" y="338554"/>
            <a:ext cx="104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 smtClean="0"/>
              <a:t>05.08.2017</a:t>
            </a:r>
            <a:endParaRPr lang="ru-RU" sz="1400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712640" y="435512"/>
            <a:ext cx="2998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Реестр угроз</a:t>
            </a:r>
            <a:endParaRPr lang="ru-RU" sz="22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56561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Угроза  </a:t>
            </a:r>
            <a:r>
              <a:rPr lang="en-US" i="1" u="sng" dirty="0" smtClean="0"/>
              <a:t>n</a:t>
            </a:r>
            <a:r>
              <a:rPr lang="ru-RU" i="1" u="sng" dirty="0" smtClean="0"/>
              <a:t>: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246491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… </a:t>
            </a:r>
            <a:endParaRPr lang="ru-RU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4" y="5595339"/>
            <a:ext cx="672445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b="1" u="sng" dirty="0" smtClean="0"/>
              <a:t>But</a:t>
            </a:r>
            <a:r>
              <a:rPr lang="ru-RU" b="1" u="sng" dirty="0" smtClean="0"/>
              <a:t>:</a:t>
            </a:r>
            <a:r>
              <a:rPr lang="ru-RU" dirty="0" smtClean="0"/>
              <a:t>  </a:t>
            </a:r>
            <a:r>
              <a:rPr lang="ru-RU" sz="1600" dirty="0">
                <a:solidFill>
                  <a:srgbClr val="C00000"/>
                </a:solidFill>
              </a:rPr>
              <a:t>Международная компания </a:t>
            </a:r>
            <a:r>
              <a:rPr lang="ru-RU" sz="1600" dirty="0" smtClean="0">
                <a:solidFill>
                  <a:srgbClr val="C00000"/>
                </a:solidFill>
              </a:rPr>
              <a:t>«</a:t>
            </a:r>
            <a:r>
              <a:rPr lang="ru-RU" sz="1600" u="sng" dirty="0" smtClean="0">
                <a:solidFill>
                  <a:srgbClr val="C00000"/>
                </a:solidFill>
              </a:rPr>
              <a:t>Лаборатория Касперского</a:t>
            </a:r>
            <a:r>
              <a:rPr lang="ru-RU" sz="1600" dirty="0" smtClean="0">
                <a:solidFill>
                  <a:srgbClr val="C00000"/>
                </a:solidFill>
              </a:rPr>
              <a:t>» </a:t>
            </a:r>
            <a:r>
              <a:rPr lang="ru-RU" sz="1600" dirty="0">
                <a:solidFill>
                  <a:srgbClr val="C00000"/>
                </a:solidFill>
              </a:rPr>
              <a:t>готова предоставить американским властям </a:t>
            </a:r>
            <a:r>
              <a:rPr lang="ru-RU" sz="1600" b="1" dirty="0" smtClean="0">
                <a:solidFill>
                  <a:srgbClr val="C00000"/>
                </a:solidFill>
              </a:rPr>
              <a:t>для </a:t>
            </a:r>
            <a:r>
              <a:rPr lang="ru-RU" sz="1600" b="1" dirty="0">
                <a:solidFill>
                  <a:srgbClr val="C00000"/>
                </a:solidFill>
              </a:rPr>
              <a:t>изучения исходный код </a:t>
            </a:r>
            <a:r>
              <a:rPr lang="ru-RU" sz="1600" dirty="0">
                <a:solidFill>
                  <a:srgbClr val="C00000"/>
                </a:solidFill>
              </a:rPr>
              <a:t>разрабатываемых ею программ, чтобы развеять возможные подозрения </a:t>
            </a:r>
            <a:r>
              <a:rPr lang="ru-RU" sz="1600" dirty="0" smtClean="0">
                <a:solidFill>
                  <a:srgbClr val="C00000"/>
                </a:solidFill>
              </a:rPr>
              <a:t>в США </a:t>
            </a:r>
            <a:r>
              <a:rPr lang="ru-RU" sz="1600" dirty="0">
                <a:solidFill>
                  <a:srgbClr val="C00000"/>
                </a:solidFill>
              </a:rPr>
              <a:t>относительно ее деятельности</a:t>
            </a:r>
            <a:r>
              <a:rPr lang="ru-RU" sz="1600" dirty="0" smtClean="0">
                <a:solidFill>
                  <a:srgbClr val="C00000"/>
                </a:solidFill>
              </a:rPr>
              <a:t>.                               </a:t>
            </a:r>
            <a:r>
              <a:rPr lang="ru-RU" sz="1200" i="1" dirty="0" smtClean="0">
                <a:solidFill>
                  <a:srgbClr val="C00000"/>
                </a:solidFill>
              </a:rPr>
              <a:t>(03.07.2017)</a:t>
            </a:r>
            <a:r>
              <a:rPr lang="ru-RU" sz="1200" i="1" dirty="0">
                <a:solidFill>
                  <a:srgbClr val="C00000"/>
                </a:solidFill>
              </a:rPr>
              <a:t/>
            </a:r>
            <a:br>
              <a:rPr lang="ru-RU" sz="1200" i="1" dirty="0">
                <a:solidFill>
                  <a:srgbClr val="C00000"/>
                </a:solidFill>
              </a:rPr>
            </a:br>
            <a:r>
              <a:rPr lang="ru-RU" sz="1000" dirty="0">
                <a:hlinkClick r:id="rId4"/>
              </a:rPr>
              <a:t>http://</a:t>
            </a:r>
            <a:r>
              <a:rPr lang="ru-RU" sz="1000" dirty="0" smtClean="0">
                <a:hlinkClick r:id="rId4"/>
              </a:rPr>
              <a:t>tass.ru/mezhdunarodnaya-panorama/4382337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5897967"/>
            <a:ext cx="1224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… </a:t>
            </a:r>
            <a:endParaRPr lang="ru-RU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4693869" y="5485018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97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0379" y="105380"/>
            <a:ext cx="9083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But: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делает англичанин в </a:t>
            </a:r>
            <a:r>
              <a:rPr lang="ru-RU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сверхсекретном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военном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институте</a:t>
            </a:r>
            <a:endParaRPr lang="ru-RU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980" y="47471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dirty="0"/>
              <a:t>Центральный институт авиационного моторостроения им. П.И. Баранова (ЦИАМ) – базовый для авиационной и даже ракетной отраслей. На зарубежных заказах за счёт колоссального задела и уникальной экспериментальной базы </a:t>
            </a:r>
            <a:r>
              <a:rPr lang="ru-RU" sz="1400" dirty="0" smtClean="0"/>
              <a:t>институт</a:t>
            </a:r>
            <a:r>
              <a:rPr lang="en-US" sz="1400" dirty="0" smtClean="0"/>
              <a:t> </a:t>
            </a:r>
            <a:r>
              <a:rPr lang="ru-RU" sz="1400" b="1" dirty="0" smtClean="0"/>
              <a:t>вышел </a:t>
            </a:r>
            <a:r>
              <a:rPr lang="ru-RU" sz="1400" b="1" dirty="0"/>
              <a:t>на </a:t>
            </a:r>
            <a:r>
              <a:rPr lang="ru-RU" sz="1400" b="1" dirty="0" smtClean="0"/>
              <a:t>гиперзвук</a:t>
            </a:r>
            <a:r>
              <a:rPr lang="ru-RU" sz="1400" dirty="0" smtClean="0"/>
              <a:t>, несмотря на деятельность «</a:t>
            </a:r>
            <a:r>
              <a:rPr lang="ru-RU" sz="1400" u="sng" dirty="0" smtClean="0"/>
              <a:t>реформаторов промышленности»</a:t>
            </a:r>
            <a:r>
              <a:rPr lang="ru-RU" sz="1400" dirty="0" smtClean="0"/>
              <a:t>…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63108" y="1141006"/>
            <a:ext cx="285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argumenti.ru/society/n581/526048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379" y="3420298"/>
            <a:ext cx="898382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Циркон (3M22) — перспективная российская гиперзвуковая противокорабельная крылатая ракета, разрабатываемая ОАО «ВПК „НПО машиностроения“», которая входит в состав комплекса 3K22 «Циркон». Принципиальным отличием данной ракеты является значительно большая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(8 Мах)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скорость полета как по сравнению с другими российскими ПКР, так и с ПКР стоящими на вооружении других стран. На начало 2017 года в мире практически не существует зенитных ракет, способных сбивать гиперзвуковые цели. Планируется заменить данной ракетой тяжелую противокорабельную ракету П-700 «Гранит». Циркон также будет дополнять новейшие российские ПКР П-800 «Оникс», Калибр (3М54), Х-35 «Уран».</a:t>
            </a:r>
          </a:p>
          <a:p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Приблизительные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ТТХ: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дальность 350—500 км.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длина 8—10 м.</a:t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скорость ~8 Махов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наведение: ИНС+АРЛГЛС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66" y="3255854"/>
            <a:ext cx="139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u="sng" dirty="0"/>
              <a:t>15 апреля 2017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541" y="4944269"/>
            <a:ext cx="5900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hlinkClick r:id="rId3"/>
              </a:rPr>
              <a:t>http://</a:t>
            </a:r>
            <a:r>
              <a:rPr lang="ru-RU" sz="900" dirty="0" smtClean="0">
                <a:hlinkClick r:id="rId3"/>
              </a:rPr>
              <a:t>www.rbc.ru/politics/15/04/2017/58f1d9789a79474295ebbdc8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144" y="1751304"/>
            <a:ext cx="86154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u="sng" dirty="0">
                <a:solidFill>
                  <a:srgbClr val="0000FF"/>
                </a:solidFill>
              </a:rPr>
              <a:t>Борис </a:t>
            </a:r>
            <a:r>
              <a:rPr lang="ru-RU" sz="1400" u="sng" dirty="0" smtClean="0">
                <a:solidFill>
                  <a:srgbClr val="0000FF"/>
                </a:solidFill>
              </a:rPr>
              <a:t>Алешин:</a:t>
            </a:r>
            <a:r>
              <a:rPr lang="ru-RU" sz="1400" dirty="0" smtClean="0">
                <a:solidFill>
                  <a:srgbClr val="0000FF"/>
                </a:solidFill>
              </a:rPr>
              <a:t> </a:t>
            </a:r>
          </a:p>
          <a:p>
            <a:pPr algn="just" fontAlgn="base"/>
            <a:r>
              <a:rPr lang="ru-RU" sz="1400" dirty="0" smtClean="0">
                <a:solidFill>
                  <a:srgbClr val="0000FF"/>
                </a:solidFill>
              </a:rPr>
              <a:t>«Флаг </a:t>
            </a:r>
            <a:r>
              <a:rPr lang="ru-RU" sz="1400" dirty="0">
                <a:solidFill>
                  <a:srgbClr val="0000FF"/>
                </a:solidFill>
              </a:rPr>
              <a:t>общей экономической целесообразности распределения </a:t>
            </a:r>
            <a:r>
              <a:rPr lang="ru-RU" sz="1400" dirty="0" err="1">
                <a:solidFill>
                  <a:srgbClr val="0000FF"/>
                </a:solidFill>
              </a:rPr>
              <a:t>госсубсидий</a:t>
            </a:r>
            <a:r>
              <a:rPr lang="ru-RU" sz="1400" dirty="0">
                <a:solidFill>
                  <a:srgbClr val="0000FF"/>
                </a:solidFill>
              </a:rPr>
              <a:t> и минимизации затрат</a:t>
            </a:r>
            <a:r>
              <a:rPr lang="ru-RU" sz="1400" dirty="0" smtClean="0">
                <a:solidFill>
                  <a:srgbClr val="0000FF"/>
                </a:solidFill>
              </a:rPr>
              <a:t>».</a:t>
            </a:r>
            <a:endParaRPr lang="ru-RU" sz="1400" dirty="0">
              <a:solidFill>
                <a:srgbClr val="0000FF"/>
              </a:solidFill>
            </a:endParaRPr>
          </a:p>
          <a:p>
            <a:pPr algn="just" fontAlgn="base"/>
            <a:r>
              <a:rPr lang="ru-RU" sz="1400" dirty="0" smtClean="0">
                <a:solidFill>
                  <a:srgbClr val="0000FF"/>
                </a:solidFill>
              </a:rPr>
              <a:t>В </a:t>
            </a:r>
            <a:r>
              <a:rPr lang="ru-RU" sz="1400" dirty="0">
                <a:solidFill>
                  <a:srgbClr val="0000FF"/>
                </a:solidFill>
              </a:rPr>
              <a:t>ЦИАМ на должность генерального директора из НИЦ им. Жуковского прислали бывшего менеджера концерна СИБУР </a:t>
            </a:r>
            <a:r>
              <a:rPr lang="ru-RU" sz="1400" u="sng" dirty="0">
                <a:solidFill>
                  <a:srgbClr val="0000FF"/>
                </a:solidFill>
              </a:rPr>
              <a:t>Михаила </a:t>
            </a:r>
            <a:r>
              <a:rPr lang="ru-RU" sz="1400" u="sng" dirty="0" err="1">
                <a:solidFill>
                  <a:srgbClr val="0000FF"/>
                </a:solidFill>
              </a:rPr>
              <a:t>Гордина</a:t>
            </a:r>
            <a:r>
              <a:rPr lang="ru-RU" sz="1400" dirty="0">
                <a:solidFill>
                  <a:srgbClr val="0000FF"/>
                </a:solidFill>
              </a:rPr>
              <a:t>. Он специализировался на производстве искусственного каучука и никогда не работал ни в каком научном учреждении. </a:t>
            </a:r>
            <a:r>
              <a:rPr lang="ru-RU" sz="1400" b="1" dirty="0">
                <a:solidFill>
                  <a:srgbClr val="0000FF"/>
                </a:solidFill>
              </a:rPr>
              <a:t>Плюс (!) имеет </a:t>
            </a:r>
            <a:r>
              <a:rPr lang="ru-RU" sz="1400" b="1" u="sng" dirty="0">
                <a:solidFill>
                  <a:srgbClr val="0000FF"/>
                </a:solidFill>
              </a:rPr>
              <a:t>английское гражданство</a:t>
            </a:r>
            <a:r>
              <a:rPr lang="ru-RU" sz="1400" b="1" dirty="0">
                <a:solidFill>
                  <a:srgbClr val="0000FF"/>
                </a:solidFill>
              </a:rPr>
              <a:t>. </a:t>
            </a:r>
          </a:p>
          <a:p>
            <a:pPr algn="just" fontAlgn="base"/>
            <a:r>
              <a:rPr lang="ru-RU" sz="1400" dirty="0" smtClean="0">
                <a:solidFill>
                  <a:srgbClr val="0000FF"/>
                </a:solidFill>
              </a:rPr>
              <a:t>Цитата </a:t>
            </a:r>
            <a:r>
              <a:rPr lang="ru-RU" sz="1400" dirty="0">
                <a:solidFill>
                  <a:srgbClr val="0000FF"/>
                </a:solidFill>
              </a:rPr>
              <a:t>из фильма «Адъютант его превосходительства»: </a:t>
            </a:r>
            <a:r>
              <a:rPr lang="ru-RU" sz="1400" b="1" dirty="0">
                <a:solidFill>
                  <a:srgbClr val="0000FF"/>
                </a:solidFill>
              </a:rPr>
              <a:t>«Павел Алексеевич, вы шпион?».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417" y="13852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u="sng" dirty="0" smtClean="0">
                <a:solidFill>
                  <a:srgbClr val="0000FF"/>
                </a:solidFill>
              </a:rPr>
              <a:t>1</a:t>
            </a:r>
            <a:r>
              <a:rPr lang="en-US" sz="1400" i="1" u="sng" dirty="0" smtClean="0">
                <a:solidFill>
                  <a:srgbClr val="0000FF"/>
                </a:solidFill>
              </a:rPr>
              <a:t>6</a:t>
            </a:r>
            <a:r>
              <a:rPr lang="ru-RU" sz="1400" i="1" u="sng" dirty="0" smtClean="0">
                <a:solidFill>
                  <a:srgbClr val="0000FF"/>
                </a:solidFill>
              </a:rPr>
              <a:t> марта </a:t>
            </a:r>
            <a:r>
              <a:rPr lang="ru-RU" sz="1400" i="1" u="sng" dirty="0">
                <a:solidFill>
                  <a:srgbClr val="0000FF"/>
                </a:solidFill>
              </a:rPr>
              <a:t>2017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6069" y="3136299"/>
            <a:ext cx="28528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hlinkClick r:id="rId2"/>
              </a:rPr>
              <a:t>http://</a:t>
            </a:r>
            <a:r>
              <a:rPr lang="ru-RU" sz="1200" dirty="0" smtClean="0">
                <a:hlinkClick r:id="rId2"/>
              </a:rPr>
              <a:t>argumenti.ru/society/n581/526048</a:t>
            </a:r>
            <a:r>
              <a:rPr lang="ru-RU" sz="1200" dirty="0" smtClean="0"/>
              <a:t> 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2067" y="4992309"/>
                <a:ext cx="57606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67" y="4992309"/>
                <a:ext cx="576064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944508" y="5068538"/>
            <a:ext cx="19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… </a:t>
            </a:r>
            <a:r>
              <a:rPr lang="ru-RU" b="1" i="1" u="sng" dirty="0" smtClean="0"/>
              <a:t>А В ЭТО ВРЕМЯ</a:t>
            </a:r>
            <a:r>
              <a:rPr lang="ru-RU" b="1" i="1" dirty="0" smtClean="0"/>
              <a:t>!</a:t>
            </a:r>
            <a:endParaRPr lang="ru-RU" b="1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6919" y="4944269"/>
            <a:ext cx="4524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Американцы испытали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60-киловаттный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боевой лазер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5471850"/>
            <a:ext cx="4113078" cy="738664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</a:rPr>
              <a:t>На самом деле – уже испытывается</a:t>
            </a:r>
            <a:br>
              <a:rPr lang="ru-RU" sz="1400" b="1" i="1" dirty="0" smtClean="0">
                <a:solidFill>
                  <a:srgbClr val="0000FF"/>
                </a:solidFill>
              </a:rPr>
            </a:br>
            <a:r>
              <a:rPr lang="ru-RU" sz="1400" b="1" i="1" dirty="0" smtClean="0">
                <a:solidFill>
                  <a:srgbClr val="0000FF"/>
                </a:solidFill>
              </a:rPr>
              <a:t> 100 кВт лазер, а разрабатывается </a:t>
            </a:r>
          </a:p>
          <a:p>
            <a:pPr algn="ctr"/>
            <a:r>
              <a:rPr lang="ru-RU" sz="1400" b="1" i="1" dirty="0" smtClean="0">
                <a:solidFill>
                  <a:srgbClr val="0000FF"/>
                </a:solidFill>
              </a:rPr>
              <a:t>500 кВт лазер</a:t>
            </a:r>
            <a:endParaRPr lang="ru-RU" sz="1400" b="1" i="1" dirty="0">
              <a:solidFill>
                <a:srgbClr val="00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37800" y="6066732"/>
            <a:ext cx="41432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Трамп одобрил военный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бюджет </a:t>
            </a:r>
            <a:r>
              <a:rPr lang="ru-RU" sz="1600" b="1" dirty="0"/>
              <a:t>США </a:t>
            </a:r>
            <a:r>
              <a:rPr lang="ru-RU" sz="1600" b="1" dirty="0" smtClean="0"/>
              <a:t>(2018) почти на </a:t>
            </a:r>
            <a:r>
              <a:rPr lang="ru-RU" sz="1600" b="1" dirty="0" smtClean="0">
                <a:solidFill>
                  <a:srgbClr val="C00000"/>
                </a:solidFill>
                <a:latin typeface="Cambria Math"/>
                <a:ea typeface="Cambria Math"/>
              </a:rPr>
              <a:t>$</a:t>
            </a:r>
            <a:r>
              <a:rPr lang="ru-RU" sz="1600" b="1" u="sng" dirty="0" smtClean="0">
                <a:solidFill>
                  <a:srgbClr val="C00000"/>
                </a:solidFill>
              </a:rPr>
              <a:t>700 млрд</a:t>
            </a:r>
            <a:r>
              <a:rPr lang="ru-RU" sz="1600" b="1" u="sng" dirty="0" smtClean="0"/>
              <a:t>. </a:t>
            </a:r>
          </a:p>
          <a:p>
            <a:r>
              <a:rPr lang="ru-RU" sz="1400" i="1" dirty="0" smtClean="0"/>
              <a:t>12.12.2017</a:t>
            </a:r>
            <a:r>
              <a:rPr lang="ru-RU" sz="1400" dirty="0" smtClean="0"/>
              <a:t> </a:t>
            </a:r>
            <a:r>
              <a:rPr lang="ru-RU" sz="1400" b="1" dirty="0" smtClean="0"/>
              <a:t>  </a:t>
            </a:r>
            <a:r>
              <a:rPr lang="ru-RU" sz="1000" b="1" dirty="0" smtClean="0">
                <a:hlinkClick r:id="rId5"/>
              </a:rPr>
              <a:t>https</a:t>
            </a:r>
            <a:r>
              <a:rPr lang="ru-RU" sz="1000" b="1" dirty="0">
                <a:hlinkClick r:id="rId5"/>
              </a:rPr>
              <a:t>://</a:t>
            </a:r>
            <a:r>
              <a:rPr lang="ru-RU" sz="1000" b="1" dirty="0" smtClean="0">
                <a:hlinkClick r:id="rId5"/>
              </a:rPr>
              <a:t>www.newsru.com/world/12dec2017/ndaa.html</a:t>
            </a:r>
            <a:endParaRPr lang="ru-RU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5367" y="5351358"/>
            <a:ext cx="274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 у нас хотят уменьшить </a:t>
            </a:r>
            <a:r>
              <a:rPr lang="ru-RU" sz="1400" dirty="0" err="1" smtClean="0"/>
              <a:t>Гособоронзаказ</a:t>
            </a:r>
            <a:r>
              <a:rPr lang="ru-RU" sz="1400" dirty="0" smtClean="0"/>
              <a:t> и заставить ОПК опять выпускать «кастрюли» (…конверсия 90-ых годов)</a:t>
            </a:r>
            <a:endParaRPr lang="ru-RU" sz="1400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2039802" y="5068538"/>
            <a:ext cx="288032" cy="1244860"/>
          </a:xfrm>
          <a:prstGeom prst="rightBrace">
            <a:avLst>
              <a:gd name="adj1" fmla="val 8333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07977" y="6282175"/>
            <a:ext cx="368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ambria Math"/>
                <a:ea typeface="Cambria Math"/>
              </a:rPr>
              <a:t>Военный бюджет РФ  (2018) </a:t>
            </a:r>
            <a:r>
              <a:rPr lang="ru-RU" sz="1600" b="1" dirty="0" smtClean="0">
                <a:solidFill>
                  <a:srgbClr val="C00000"/>
                </a:solidFill>
                <a:latin typeface="Cambria Math"/>
                <a:ea typeface="Cambria Math"/>
              </a:rPr>
              <a:t>$</a:t>
            </a:r>
            <a:r>
              <a:rPr lang="en-US" sz="1600" b="1" u="sng" dirty="0" smtClean="0">
                <a:solidFill>
                  <a:srgbClr val="C00000"/>
                </a:solidFill>
              </a:rPr>
              <a:t>46</a:t>
            </a:r>
            <a:r>
              <a:rPr lang="ru-RU" sz="1600" b="1" u="sng" dirty="0" smtClean="0">
                <a:solidFill>
                  <a:srgbClr val="C00000"/>
                </a:solidFill>
              </a:rPr>
              <a:t> </a:t>
            </a:r>
            <a:r>
              <a:rPr lang="ru-RU" sz="1600" b="1" u="sng" dirty="0">
                <a:solidFill>
                  <a:srgbClr val="C00000"/>
                </a:solidFill>
              </a:rPr>
              <a:t>млрд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4770" y="6620729"/>
            <a:ext cx="27975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6"/>
              </a:rPr>
              <a:t>http://zakony-2018.ru/byudzhet-rossii-na-2018-god</a:t>
            </a:r>
            <a:r>
              <a:rPr lang="en-US" sz="900" dirty="0" smtClean="0">
                <a:hlinkClick r:id="rId6"/>
              </a:rPr>
              <a:t>/</a:t>
            </a:r>
            <a:r>
              <a:rPr lang="ru-RU" sz="900" dirty="0" smtClean="0"/>
              <a:t>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9595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2" y="206084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Выводы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29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17217" y="0"/>
            <a:ext cx="4126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(1) «Никто, кроме нас» 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(2) «Никто, без нас»!</a:t>
            </a:r>
            <a:endParaRPr lang="ru-RU" sz="2400" b="1" dirty="0">
              <a:solidFill>
                <a:srgbClr val="0000FF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3105" y="3268147"/>
            <a:ext cx="8932796" cy="2862322"/>
            <a:chOff x="179512" y="836712"/>
            <a:chExt cx="8932796" cy="2862322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836712"/>
              <a:ext cx="89327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u="sng" dirty="0" smtClean="0"/>
                <a:t>Проект резолюции </a:t>
              </a:r>
              <a:r>
                <a:rPr lang="ru-RU" i="1" dirty="0" smtClean="0"/>
                <a:t>( </a:t>
              </a:r>
              <a:r>
                <a:rPr lang="ru-RU" i="1" dirty="0" smtClean="0">
                  <a:ea typeface="Cambria Math"/>
                </a:rPr>
                <a:t>∼ 8 страниц !) </a:t>
              </a:r>
            </a:p>
            <a:p>
              <a:pPr algn="ctr"/>
              <a:r>
                <a:rPr lang="ru-RU" dirty="0" smtClean="0">
                  <a:solidFill>
                    <a:srgbClr val="0000FF"/>
                  </a:solidFill>
                  <a:ea typeface="Cambria Math"/>
                </a:rPr>
                <a:t>Программа действий или беллетристика  без шансов на реализацию</a:t>
              </a:r>
              <a:r>
                <a:rPr lang="ru-RU" dirty="0" smtClean="0">
                  <a:ea typeface="Cambria Math"/>
                </a:rPr>
                <a:t>.</a:t>
              </a:r>
            </a:p>
            <a:p>
              <a:r>
                <a:rPr lang="ru-RU" u="sng" dirty="0" smtClean="0">
                  <a:ea typeface="Cambria Math"/>
                </a:rPr>
                <a:t>«Рекомендовать»</a:t>
              </a:r>
              <a:r>
                <a:rPr lang="ru-RU" dirty="0" smtClean="0">
                  <a:ea typeface="Cambria Math"/>
                </a:rPr>
                <a:t> …</a:t>
              </a:r>
            </a:p>
            <a:p>
              <a:pPr marL="342900" indent="-342900">
                <a:buAutoNum type="arabicPeriod"/>
              </a:pPr>
              <a:r>
                <a:rPr lang="ru-RU" dirty="0" smtClean="0"/>
                <a:t>Федеральному </a:t>
              </a:r>
              <a:r>
                <a:rPr lang="ru-RU" dirty="0"/>
                <a:t>собранию </a:t>
              </a:r>
              <a:r>
                <a:rPr lang="ru-RU" dirty="0" smtClean="0"/>
                <a:t>РФ.</a:t>
              </a:r>
            </a:p>
            <a:p>
              <a:pPr marL="342900" indent="-342900">
                <a:buAutoNum type="arabicPeriod"/>
              </a:pPr>
              <a:r>
                <a:rPr lang="ru-RU" dirty="0" smtClean="0"/>
                <a:t>Правительству РФ.</a:t>
              </a:r>
            </a:p>
            <a:p>
              <a:pPr marL="342900" indent="-342900">
                <a:buAutoNum type="arabicPeriod"/>
              </a:pPr>
              <a:r>
                <a:rPr lang="ru-RU" dirty="0"/>
                <a:t>Министерству образованию и науки </a:t>
              </a:r>
              <a:r>
                <a:rPr lang="ru-RU" dirty="0" smtClean="0"/>
                <a:t>России.</a:t>
              </a:r>
            </a:p>
            <a:p>
              <a:pPr marL="342900" indent="-342900">
                <a:buAutoNum type="arabicPeriod"/>
              </a:pPr>
              <a:r>
                <a:rPr lang="ru-RU" dirty="0" smtClean="0"/>
                <a:t>Органам </a:t>
              </a:r>
              <a:r>
                <a:rPr lang="ru-RU" dirty="0"/>
                <a:t>государственной власти субъектов </a:t>
              </a:r>
              <a:r>
                <a:rPr lang="ru-RU" dirty="0" smtClean="0"/>
                <a:t>РФ.</a:t>
              </a:r>
            </a:p>
            <a:p>
              <a:pPr marL="342900" indent="-342900">
                <a:buAutoNum type="arabicPeriod"/>
              </a:pPr>
              <a:r>
                <a:rPr lang="ru-RU" dirty="0"/>
                <a:t>Высшим учебным заведениям совместно с объединениями </a:t>
              </a:r>
              <a:r>
                <a:rPr lang="ru-RU" dirty="0" smtClean="0"/>
                <a:t>работодателей. </a:t>
              </a:r>
            </a:p>
            <a:p>
              <a:pPr marL="342900" indent="-342900">
                <a:buAutoNum type="arabicPeriod"/>
              </a:pPr>
              <a:r>
                <a:rPr lang="ru-RU" dirty="0" smtClean="0"/>
                <a:t>Средствам </a:t>
              </a:r>
              <a:r>
                <a:rPr lang="ru-RU" dirty="0"/>
                <a:t>массовой информации </a:t>
              </a:r>
              <a:r>
                <a:rPr lang="ru-RU" dirty="0" smtClean="0"/>
                <a:t>России. </a:t>
              </a:r>
            </a:p>
            <a:p>
              <a:pPr marL="342900" indent="-342900">
                <a:buAutoNum type="arabicPeriod"/>
              </a:pPr>
              <a:r>
                <a:rPr lang="ru-RU" u="sng" dirty="0" smtClean="0">
                  <a:solidFill>
                    <a:srgbClr val="0000FF"/>
                  </a:solidFill>
                </a:rPr>
                <a:t>Оргкомитету Форума</a:t>
              </a:r>
              <a:r>
                <a:rPr lang="ru-RU" dirty="0" smtClean="0"/>
                <a:t>. 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8549" y="1836986"/>
              <a:ext cx="108012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0" dirty="0" smtClean="0"/>
                <a:t>?</a:t>
              </a:r>
              <a:endParaRPr lang="ru-RU" sz="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7766" y="143134"/>
            <a:ext cx="4454253" cy="6714866"/>
            <a:chOff x="16071" y="116632"/>
            <a:chExt cx="4624532" cy="662473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1" y="116632"/>
              <a:ext cx="4624532" cy="662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467544" y="6165304"/>
              <a:ext cx="1152128" cy="50405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54508" y="2095257"/>
              <a:ext cx="2747657" cy="16695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8611-B6CF-4712-8116-D0016DC28DB6}" type="slidenum">
              <a:rPr lang="ru-RU" smtClean="0"/>
              <a:t>3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788024" y="204389"/>
            <a:ext cx="4036949" cy="6624736"/>
            <a:chOff x="2249972" y="116632"/>
            <a:chExt cx="4122228" cy="66247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972" y="116632"/>
              <a:ext cx="4122228" cy="6624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2393988" y="5229200"/>
              <a:ext cx="1152128" cy="50405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699792" y="2397949"/>
              <a:ext cx="1872208" cy="16695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5576" y="0"/>
            <a:ext cx="8208911" cy="5232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Ландшафт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профессорской деятельности-</a:t>
            </a:r>
            <a:r>
              <a:rPr lang="en-US" sz="2800" b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endParaRPr lang="ru-RU" sz="2800" b="1" u="sng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51877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51777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Б.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75154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otr-online.ru/news/putin-vstretilsya-s-97092.html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760" y="559218"/>
            <a:ext cx="860444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700" dirty="0"/>
              <a:t>Академик Сергеев рассказал о своем видении реализации задач Российской академии наук, имея в виду, во-первых, её роль в координации </a:t>
            </a:r>
            <a:r>
              <a:rPr lang="ru-RU" sz="1700" u="sng" dirty="0"/>
              <a:t>Стратегии научно-технологического развития страны</a:t>
            </a:r>
            <a:r>
              <a:rPr lang="ru-RU" sz="1700" dirty="0"/>
              <a:t>. "Это вопросы, связанные с ролью Российской академии наук как заказчика </a:t>
            </a:r>
            <a:r>
              <a:rPr lang="ru-RU" sz="1700" b="1" dirty="0"/>
              <a:t>фундаментальных и поисковых исследований</a:t>
            </a:r>
            <a:r>
              <a:rPr lang="ru-RU" sz="1700" dirty="0"/>
              <a:t> академических институтов. Это очень важная задача </a:t>
            </a:r>
            <a:r>
              <a:rPr lang="ru-RU" sz="1700" u="sng" dirty="0"/>
              <a:t>по прогнозированию научно-технологических и социально-экономических процессов</a:t>
            </a:r>
            <a:r>
              <a:rPr lang="ru-RU" sz="1700" dirty="0"/>
              <a:t> в стране. Это вопросы, связанные с разработкой и реализацией научной дипломатии. И очень важные вопросы, связанные с тем, что, как мы считаем, </a:t>
            </a:r>
            <a:r>
              <a:rPr lang="ru-RU" sz="1700" b="1" dirty="0"/>
              <a:t>Российская академия наук должна иметь задачу координации фундаментальных и поисковых исследований в плане обновления научно-технического задела в вопросах обороны и безопасности страны".</a:t>
            </a:r>
          </a:p>
          <a:p>
            <a:pPr indent="457200" algn="just"/>
            <a:r>
              <a:rPr lang="ru-RU" sz="1700" dirty="0"/>
              <a:t>Президент РФ заявил, что готов делать все, чтобы помочь Сергееву, и выразил надежду, что направления, о которых речь пойдет на встрече, будут развиваться так, как представляет себе глава РАН.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1538" y="260648"/>
            <a:ext cx="80499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Путин встретился с президентом РАН Александром </a:t>
            </a:r>
            <a:r>
              <a:rPr lang="ru-RU" sz="2200" b="1" dirty="0" smtClean="0">
                <a:solidFill>
                  <a:srgbClr val="C00000"/>
                </a:solidFill>
              </a:rPr>
              <a:t>Сергеевым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9759" y="356805"/>
            <a:ext cx="117371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i="1" u="sng" dirty="0" smtClean="0"/>
              <a:t>22. 01. 2018</a:t>
            </a:r>
            <a:r>
              <a:rPr lang="ru-RU" sz="1300" i="1" u="sng" dirty="0"/>
              <a:t> 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64185"/>
            <a:ext cx="9123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00FF"/>
                </a:solidFill>
              </a:rPr>
              <a:t>Так и мы – профессура должны отвечать за все образование и науку в России.</a:t>
            </a:r>
            <a:endParaRPr lang="ru-RU" sz="2000" b="1" i="1" u="sng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538" y="4445967"/>
            <a:ext cx="914501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«Университет – это место, где ведутся исследования , и только поэтому  там учат»</a:t>
            </a:r>
          </a:p>
          <a:p>
            <a:pPr algn="r"/>
            <a:r>
              <a:rPr lang="ru-RU" sz="1600" i="1" dirty="0" smtClean="0"/>
              <a:t>Академик РАН Евгений </a:t>
            </a:r>
            <a:r>
              <a:rPr lang="ru-RU" sz="1600" i="1" dirty="0" err="1" smtClean="0"/>
              <a:t>Шляхто</a:t>
            </a:r>
            <a:endParaRPr lang="ru-RU" sz="1600" i="1" dirty="0" smtClean="0"/>
          </a:p>
          <a:p>
            <a:pPr algn="r"/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2720" y="5607824"/>
            <a:ext cx="3119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«Мы профессура – избранные»</a:t>
            </a:r>
          </a:p>
          <a:p>
            <a:pPr algn="r"/>
            <a:r>
              <a:rPr lang="ru-RU" sz="1500" dirty="0" smtClean="0"/>
              <a:t>(</a:t>
            </a:r>
            <a:r>
              <a:rPr lang="ru-RU" sz="1500" i="1" dirty="0" smtClean="0"/>
              <a:t>Матрица, 1999 г.)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869160"/>
            <a:ext cx="4299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0000FF"/>
                </a:solidFill>
              </a:rPr>
              <a:t>В царской России </a:t>
            </a:r>
            <a:r>
              <a:rPr lang="ru-RU" i="1" u="sng" dirty="0">
                <a:solidFill>
                  <a:srgbClr val="0000FF"/>
                </a:solidFill>
              </a:rPr>
              <a:t>профессора и приват-доценты были весьма почитаемыми</a:t>
            </a:r>
            <a:r>
              <a:rPr lang="ru-RU" i="1" dirty="0">
                <a:solidFill>
                  <a:srgbClr val="0000FF"/>
                </a:solidFill>
              </a:rPr>
              <a:t> и материально обеспеченными членами общества. Они могли жить в особняке и содержать прислугу.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32" y="5113858"/>
            <a:ext cx="1270845" cy="168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91680" y="6610742"/>
            <a:ext cx="3130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4"/>
              </a:rPr>
              <a:t>http://www.scientific-notes.ru/pdf/014-20.pdf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624141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mbria Math" panose="02040503050406030204" pitchFamily="18" charset="0"/>
              <a:buChar char="→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Не как сейчас  у ….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-8955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>
                <a:solidFill>
                  <a:srgbClr val="0000FF"/>
                </a:solidFill>
              </a:rPr>
              <a:t>В резолюцию !</a:t>
            </a:r>
            <a:endParaRPr lang="ru-RU" sz="2200" b="1" u="sng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2280" y="6346488"/>
            <a:ext cx="20311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/>
              <a:t>надо осознать !..</a:t>
            </a:r>
            <a:endParaRPr lang="ru-RU" sz="1500" i="1" dirty="0" smtClean="0"/>
          </a:p>
        </p:txBody>
      </p:sp>
    </p:spTree>
    <p:extLst>
      <p:ext uri="{BB962C8B-B14F-4D97-AF65-F5344CB8AC3E}">
        <p14:creationId xmlns:p14="http://schemas.microsoft.com/office/powerpoint/2010/main" val="357493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артинки по запросу коровы в п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коровы в пол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8870" y="4725144"/>
            <a:ext cx="399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«Профессорская трава …»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82" y="160336"/>
            <a:ext cx="2098498" cy="139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70" y="1770141"/>
            <a:ext cx="3992948" cy="261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Картинки по запросу стадо кор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0" y="1770141"/>
            <a:ext cx="4566476" cy="19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10" y="3879118"/>
            <a:ext cx="4575011" cy="261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39121" y="5301208"/>
            <a:ext cx="440487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i="1" dirty="0" smtClean="0"/>
              <a:t>Вспомним, что сегодня … </a:t>
            </a:r>
            <a:r>
              <a:rPr lang="ru-RU" sz="1700" b="1" i="1" dirty="0" smtClean="0"/>
              <a:t>1 февраля </a:t>
            </a:r>
            <a:r>
              <a:rPr lang="ru-RU" sz="1700" i="1" dirty="0" smtClean="0"/>
              <a:t>– </a:t>
            </a:r>
          </a:p>
          <a:p>
            <a:pPr algn="just"/>
            <a:r>
              <a:rPr lang="ru-RU" sz="1700" i="1" dirty="0" smtClean="0"/>
              <a:t> День отмены рабства в США – Национальный день свободы </a:t>
            </a:r>
          </a:p>
          <a:p>
            <a:pPr algn="r"/>
            <a:r>
              <a:rPr lang="ru-RU" sz="1400" dirty="0" smtClean="0"/>
              <a:t>(с </a:t>
            </a:r>
            <a:r>
              <a:rPr lang="ru-RU" sz="1400" dirty="0"/>
              <a:t>1948 г</a:t>
            </a:r>
            <a:r>
              <a:rPr lang="ru-RU" sz="1400" dirty="0" smtClean="0"/>
              <a:t>., ввел Гарри Трумэн)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2775" y="1296282"/>
            <a:ext cx="28456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00FF"/>
                </a:solidFill>
              </a:rPr>
              <a:t>Пример за нас!!!</a:t>
            </a:r>
            <a:endParaRPr lang="ru-RU" sz="26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437112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Let’s</a:t>
            </a:r>
            <a:r>
              <a:rPr lang="ru-RU" sz="2200" b="1" dirty="0" smtClean="0"/>
              <a:t>…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56958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Полеты… наяву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99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3991"/>
            <a:ext cx="809289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Не  надо «выдумывать» никаких новых законов по </a:t>
            </a:r>
            <a:r>
              <a:rPr lang="ru-RU" u="sng" dirty="0"/>
              <a:t>цифровой экономике </a:t>
            </a:r>
            <a:r>
              <a:rPr lang="ru-RU" dirty="0"/>
              <a:t>– они должны укладываться </a:t>
            </a:r>
            <a:r>
              <a:rPr lang="ru-RU" u="sng" dirty="0"/>
              <a:t>в общее законодательное поле финансовой деятельности</a:t>
            </a:r>
            <a:r>
              <a:rPr lang="ru-RU" dirty="0"/>
              <a:t>. </a:t>
            </a:r>
            <a:endParaRPr lang="ru-RU" dirty="0" smtClean="0"/>
          </a:p>
          <a:p>
            <a:pPr indent="457200" algn="just"/>
            <a:endParaRPr lang="ru-RU" dirty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endParaRPr lang="ru-RU" dirty="0" smtClean="0"/>
          </a:p>
          <a:p>
            <a:pPr indent="457200" algn="just"/>
            <a:r>
              <a:rPr lang="ru-RU" dirty="0" smtClean="0"/>
              <a:t>… Хочется сравнить инициативу наших законодателей с пустой активностью по поводу новых законов об </a:t>
            </a:r>
            <a:r>
              <a:rPr lang="ru-RU" u="sng" dirty="0" smtClean="0"/>
              <a:t>агрессивном вождении автомобилей</a:t>
            </a:r>
            <a:r>
              <a:rPr lang="ru-RU" dirty="0" smtClean="0"/>
              <a:t> и  </a:t>
            </a:r>
            <a:br>
              <a:rPr lang="ru-RU" dirty="0" smtClean="0"/>
            </a:br>
            <a:r>
              <a:rPr lang="ru-RU" dirty="0" smtClean="0"/>
              <a:t>о «детях-мажорах» </a:t>
            </a:r>
          </a:p>
          <a:p>
            <a:pPr indent="457200" algn="just"/>
            <a:r>
              <a:rPr lang="ru-RU" dirty="0" smtClean="0"/>
              <a:t>(</a:t>
            </a:r>
            <a:r>
              <a:rPr lang="fi-FI" sz="1500" dirty="0" smtClean="0"/>
              <a:t>ASTON MARTIN V12 VANQUISH</a:t>
            </a:r>
            <a:r>
              <a:rPr lang="en-US" sz="1500" dirty="0" smtClean="0"/>
              <a:t>, </a:t>
            </a:r>
            <a:r>
              <a:rPr lang="ru-RU" sz="1500" dirty="0" smtClean="0"/>
              <a:t>  </a:t>
            </a:r>
            <a:r>
              <a:rPr lang="en-US" sz="1500" dirty="0" smtClean="0"/>
              <a:t>BENTLEY CONTINENTAL, </a:t>
            </a:r>
            <a:r>
              <a:rPr lang="ru-RU" sz="1500" dirty="0" smtClean="0"/>
              <a:t>  </a:t>
            </a:r>
            <a:r>
              <a:rPr lang="it-IT" sz="1500" dirty="0" smtClean="0"/>
              <a:t>LAMBORGHINI MURCIELAGO, </a:t>
            </a:r>
            <a:r>
              <a:rPr lang="ru-RU" sz="1500" dirty="0" smtClean="0"/>
              <a:t>   </a:t>
            </a:r>
            <a:r>
              <a:rPr lang="it-IT" sz="1500" dirty="0" smtClean="0"/>
              <a:t>ROLLS-ROYCE PHANTOM, </a:t>
            </a:r>
            <a:r>
              <a:rPr lang="ru-RU" sz="1500" dirty="0" smtClean="0"/>
              <a:t>   </a:t>
            </a:r>
            <a:r>
              <a:rPr lang="it-IT" sz="1500" dirty="0" smtClean="0"/>
              <a:t>MERCEDES SLR-CLASS, </a:t>
            </a:r>
            <a:r>
              <a:rPr lang="ru-RU" sz="1500" dirty="0" smtClean="0"/>
              <a:t>    </a:t>
            </a:r>
            <a:r>
              <a:rPr lang="it-IT" sz="1500" dirty="0" smtClean="0"/>
              <a:t>MAYBACH 62, PORSCHE CARRERA GT, </a:t>
            </a:r>
            <a:r>
              <a:rPr lang="ru-RU" sz="1500" dirty="0" smtClean="0"/>
              <a:t>    </a:t>
            </a:r>
            <a:r>
              <a:rPr lang="en-US" sz="1500" dirty="0" smtClean="0"/>
              <a:t>PAGANI ZONDA, </a:t>
            </a:r>
            <a:r>
              <a:rPr lang="ru-RU" sz="1500" dirty="0" smtClean="0"/>
              <a:t>    </a:t>
            </a:r>
            <a:r>
              <a:rPr lang="en-US" sz="1500" dirty="0" smtClean="0"/>
              <a:t>KOENIGSEGG CCXR,</a:t>
            </a:r>
            <a:r>
              <a:rPr lang="ru-RU" sz="1500" dirty="0" smtClean="0"/>
              <a:t>   </a:t>
            </a:r>
            <a:r>
              <a:rPr lang="en-US" sz="1500" dirty="0" smtClean="0"/>
              <a:t> </a:t>
            </a:r>
            <a:r>
              <a:rPr lang="en-US" sz="1500" dirty="0"/>
              <a:t>FERRARI </a:t>
            </a:r>
            <a:r>
              <a:rPr lang="en-US" sz="1500" dirty="0" smtClean="0"/>
              <a:t>ENZO, </a:t>
            </a:r>
            <a:r>
              <a:rPr lang="en-US" sz="1500" dirty="0"/>
              <a:t>BUGATTI </a:t>
            </a:r>
            <a:r>
              <a:rPr lang="en-US" sz="1500" dirty="0" smtClean="0"/>
              <a:t>VEIRON –</a:t>
            </a:r>
            <a:r>
              <a:rPr lang="ru-RU" sz="1500" dirty="0" smtClean="0"/>
              <a:t> </a:t>
            </a:r>
            <a:r>
              <a:rPr lang="ru-RU" sz="1500" b="1" dirty="0" smtClean="0">
                <a:solidFill>
                  <a:srgbClr val="0000FF"/>
                </a:solidFill>
              </a:rPr>
              <a:t>от  $</a:t>
            </a:r>
            <a:r>
              <a:rPr lang="ru-RU" b="1" dirty="0" smtClean="0">
                <a:solidFill>
                  <a:srgbClr val="0000FF"/>
                </a:solidFill>
              </a:rPr>
              <a:t>250 </a:t>
            </a:r>
            <a:r>
              <a:rPr lang="ru-RU" b="1" dirty="0">
                <a:solidFill>
                  <a:srgbClr val="0000FF"/>
                </a:solidFill>
              </a:rPr>
              <a:t>000 </a:t>
            </a:r>
            <a:r>
              <a:rPr lang="ru-RU" b="1" dirty="0" smtClean="0">
                <a:solidFill>
                  <a:srgbClr val="0000FF"/>
                </a:solidFill>
              </a:rPr>
              <a:t>до  $2 </a:t>
            </a:r>
            <a:r>
              <a:rPr lang="ru-RU" b="1" dirty="0">
                <a:solidFill>
                  <a:srgbClr val="0000FF"/>
                </a:solidFill>
              </a:rPr>
              <a:t>000 </a:t>
            </a:r>
            <a:r>
              <a:rPr lang="ru-RU" b="1" dirty="0" smtClean="0">
                <a:solidFill>
                  <a:srgbClr val="0000FF"/>
                </a:solidFill>
              </a:rPr>
              <a:t>000</a:t>
            </a:r>
            <a:r>
              <a:rPr lang="ru-RU" dirty="0" smtClean="0">
                <a:solidFill>
                  <a:srgbClr val="0000FF"/>
                </a:solidFill>
              </a:rPr>
              <a:t>).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sz="1200" b="1" dirty="0" smtClean="0">
              <a:solidFill>
                <a:srgbClr val="0000FF"/>
              </a:solidFill>
            </a:endParaRPr>
          </a:p>
          <a:p>
            <a:pPr indent="457200" algn="r"/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voditeliauto.ru/novosti/top10-samyx-dorogix-avtomobilej-goda.html</a:t>
            </a:r>
            <a:endParaRPr lang="it-IT" sz="1200" dirty="0" smtClean="0"/>
          </a:p>
          <a:p>
            <a:pPr indent="457200" algn="just"/>
            <a:r>
              <a:rPr lang="ru-RU" b="1" i="1" u="sng" dirty="0" smtClean="0"/>
              <a:t>Все </a:t>
            </a:r>
            <a:r>
              <a:rPr lang="ru-RU" b="1" i="1" u="sng" dirty="0"/>
              <a:t>законы уже есть </a:t>
            </a:r>
            <a:r>
              <a:rPr lang="ru-RU" dirty="0"/>
              <a:t>– </a:t>
            </a:r>
            <a:endParaRPr lang="ru-RU" dirty="0" smtClean="0"/>
          </a:p>
          <a:p>
            <a:pPr indent="457200" algn="just"/>
            <a:r>
              <a:rPr lang="ru-RU" sz="1600" dirty="0" smtClean="0"/>
              <a:t>если </a:t>
            </a:r>
            <a:r>
              <a:rPr lang="ru-RU" sz="1600" dirty="0"/>
              <a:t>человек гонит автомобиль в городе со скоростью 200 км/час, да еще с пассажирами-соучастниками, да еще и выставляет это с издевательством  в сети, то закон уже есть (типа):  </a:t>
            </a:r>
            <a:r>
              <a:rPr lang="ru-RU" sz="1600" b="1" dirty="0"/>
              <a:t>покушение на убийство группой лиц по предварительному сговору (с отягчающими обстоятельствами в особо циничной форме).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14" y="5104332"/>
            <a:ext cx="2911863" cy="16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48683" y="5184185"/>
            <a:ext cx="291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… а в это время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10 тыс. сотрудников ГИБДД  сокращено!?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hlinkClick r:id="rId4"/>
              </a:rPr>
              <a:t>https://www.business-gazeta.ru/news/368667</a:t>
            </a:r>
            <a:r>
              <a:rPr lang="ru-RU" sz="1200" dirty="0" smtClean="0"/>
              <a:t>  </a:t>
            </a:r>
            <a:endParaRPr lang="ru-RU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44" y="5112990"/>
            <a:ext cx="3015806" cy="16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607" y="17314"/>
            <a:ext cx="21062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rgbClr val="0000FF"/>
                </a:solidFill>
              </a:rPr>
              <a:t>Пожелание: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842440" y="2852936"/>
            <a:ext cx="0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8052977" y="4965832"/>
            <a:ext cx="9829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(</a:t>
            </a:r>
            <a:r>
              <a:rPr lang="ru-RU" sz="1200" u="sng" dirty="0" smtClean="0"/>
              <a:t>01.01.2018</a:t>
            </a:r>
            <a:r>
              <a:rPr lang="ru-RU" sz="1200" dirty="0" smtClean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44" y="1072656"/>
            <a:ext cx="130240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90" y="1011009"/>
            <a:ext cx="1152128" cy="99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" y="1004646"/>
            <a:ext cx="1888609" cy="95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1313" y="1228110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блокчейн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23849" y="135604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майнинг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29565" y="1159028"/>
            <a:ext cx="1427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виртуальная реальность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11DA-2382-498F-8C90-E3C938EE68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990" y="24208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</a:t>
            </a:r>
            <a:br>
              <a:rPr lang="ru-RU" sz="4000" b="1" spc="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spc="6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внимание !</a:t>
            </a:r>
            <a:endParaRPr lang="ru-RU" sz="4000" b="1" spc="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17767" r="28710" b="5418"/>
          <a:stretch/>
        </p:blipFill>
        <p:spPr bwMode="auto">
          <a:xfrm>
            <a:off x="856135" y="2808789"/>
            <a:ext cx="2806111" cy="404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0351" y="3212977"/>
            <a:ext cx="1328841" cy="338550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87 страниц!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11849" y="29192"/>
            <a:ext cx="3694683" cy="2736304"/>
            <a:chOff x="483387" y="0"/>
            <a:chExt cx="4015343" cy="27363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87" t="16633" r="19839" b="30746"/>
            <a:stretch/>
          </p:blipFill>
          <p:spPr bwMode="auto">
            <a:xfrm>
              <a:off x="483387" y="0"/>
              <a:ext cx="401534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890208" y="1916832"/>
              <a:ext cx="1224136" cy="16695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99592" y="2038139"/>
              <a:ext cx="1152128" cy="20301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556432" y="6611780"/>
            <a:ext cx="2587562" cy="246217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r>
              <a:rPr lang="en-US" sz="1000" dirty="0">
                <a:hlinkClick r:id="rId4"/>
              </a:rPr>
              <a:t>http://regulation.gov.ru/projects#npa=73280</a:t>
            </a:r>
            <a:r>
              <a:rPr lang="ru-RU" sz="1000" dirty="0"/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15725" r="50000" b="9274"/>
          <a:stretch/>
        </p:blipFill>
        <p:spPr bwMode="auto">
          <a:xfrm>
            <a:off x="4526673" y="416235"/>
            <a:ext cx="4247669" cy="61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9058" y="1"/>
            <a:ext cx="1152128" cy="30777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u="sng" dirty="0"/>
              <a:t>25.09.2017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32297" y="2492897"/>
            <a:ext cx="3128136" cy="16695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4663" y="2576374"/>
            <a:ext cx="2414120" cy="30777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b="1" i="1" dirty="0">
                <a:solidFill>
                  <a:srgbClr val="0000FF"/>
                </a:solidFill>
              </a:rPr>
              <a:t>На период до 2025 года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816" y="0"/>
            <a:ext cx="7979525" cy="5232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Ландшафт </a:t>
            </a:r>
            <a:r>
              <a:rPr lang="ru-RU" sz="2800" b="1" u="sng" dirty="0" smtClean="0">
                <a:solidFill>
                  <a:srgbClr val="C00000"/>
                </a:solidFill>
              </a:rPr>
              <a:t>профессорской деятельности-</a:t>
            </a:r>
            <a:r>
              <a:rPr lang="en-US" sz="2800" b="1" u="sng" dirty="0" smtClean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II</a:t>
            </a:r>
            <a:endParaRPr lang="ru-RU" sz="2800" b="1" u="sng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0740" y="51877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В. 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5629" y="51877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Г. 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4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435203"/>
              </p:ext>
            </p:extLst>
          </p:nvPr>
        </p:nvGraphicFramePr>
        <p:xfrm>
          <a:off x="107504" y="334855"/>
          <a:ext cx="8928992" cy="648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584176"/>
              </a:tblGrid>
              <a:tr h="5615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1.3.2. Проведены общественные и экспертные обсуждения проекта концепции среднесрочных мер по совершенствованию правового регулирования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 </a:t>
                      </a:r>
                      <a:r>
                        <a:rPr lang="ru-RU" sz="1200" dirty="0" smtClean="0"/>
                        <a:t>квартал 2018 г.</a:t>
                      </a:r>
                      <a:endParaRPr lang="ru-RU" sz="1200" dirty="0"/>
                    </a:p>
                  </a:txBody>
                  <a:tcPr/>
                </a:tc>
              </a:tr>
              <a:tr h="6317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1.3.3. Одобрена концепция среднесрочных мер по совершенствованию правового регулирования с целью развития цифровой экономики и план подготовки нормативных правовых актов, направленных на ее реализацию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 </a:t>
                      </a:r>
                      <a:r>
                        <a:rPr lang="ru-RU" sz="1200" dirty="0" smtClean="0"/>
                        <a:t>квартал 2018 г</a:t>
                      </a:r>
                      <a:endParaRPr lang="ru-RU" sz="1200" dirty="0"/>
                    </a:p>
                  </a:txBody>
                  <a:tcPr/>
                </a:tc>
              </a:tr>
              <a:tr h="5039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1.4.1. Подготовлен проект концепции комплексного правового регулирования отношений, возникающих в связи с развитием цифровой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 </a:t>
                      </a:r>
                      <a:r>
                        <a:rPr lang="ru-RU" sz="1200" dirty="0" smtClean="0"/>
                        <a:t>квартал 2019 г</a:t>
                      </a:r>
                      <a:endParaRPr lang="ru-RU" sz="1200" dirty="0"/>
                    </a:p>
                  </a:txBody>
                  <a:tcPr/>
                </a:tc>
              </a:tr>
              <a:tr h="8021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Созданы ключевые условия для подготовки кадров цифровой экономики</a:t>
                      </a:r>
                    </a:p>
                    <a:p>
                      <a:r>
                        <a:rPr lang="ru-RU" sz="1200" dirty="0" smtClean="0"/>
                        <a:t>2.1.1. Отобрана организация, отвечающая за разработку и тестирование модели компетенций, на ее базе сформирована рабочая группа из представителей бизнеса, системы образования и заинтересованных органов власти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 </a:t>
                      </a:r>
                      <a:r>
                        <a:rPr lang="ru-RU" sz="1200" dirty="0" smtClean="0"/>
                        <a:t>квартал 2018 г</a:t>
                      </a:r>
                      <a:endParaRPr lang="ru-RU" sz="1200" dirty="0"/>
                    </a:p>
                  </a:txBody>
                  <a:tcPr/>
                </a:tc>
              </a:tr>
              <a:tr h="4816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4.1.4. Определены исполнители и источники финансирования для обеспечения широкополосного доступа к сети "Интернет" для населения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 </a:t>
                      </a:r>
                      <a:r>
                        <a:rPr lang="ru-RU" sz="1200" dirty="0" smtClean="0"/>
                        <a:t>квартал 2019 г</a:t>
                      </a:r>
                      <a:endParaRPr lang="ru-RU" sz="1200" dirty="0"/>
                    </a:p>
                  </a:txBody>
                  <a:tcPr/>
                </a:tc>
              </a:tr>
              <a:tr h="5381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4.1.5 Приняты нормативные правовые акты для развития федеральной сети </a:t>
                      </a:r>
                      <a:r>
                        <a:rPr lang="ru-RU" sz="1200" dirty="0" err="1" smtClean="0"/>
                        <a:t>Wi-Fi</a:t>
                      </a:r>
                      <a:r>
                        <a:rPr lang="ru-RU" sz="1200" dirty="0" smtClean="0"/>
                        <a:t>, включая упрощение порядка регистрации точек доступа малой мощности (до 100 мВт)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 </a:t>
                      </a:r>
                      <a:r>
                        <a:rPr lang="ru-RU" sz="1200" dirty="0" smtClean="0"/>
                        <a:t>квартал 2019 г</a:t>
                      </a:r>
                      <a:endParaRPr lang="ru-RU" sz="1200" dirty="0"/>
                    </a:p>
                  </a:txBody>
                  <a:tcPr/>
                </a:tc>
              </a:tr>
              <a:tr h="4913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4.1.6 Сети связи </a:t>
                      </a:r>
                      <a:r>
                        <a:rPr lang="ru-RU" sz="1200" dirty="0" err="1" smtClean="0"/>
                        <a:t>Wi-Fi</a:t>
                      </a:r>
                      <a:r>
                        <a:rPr lang="ru-RU" sz="1200" dirty="0" smtClean="0"/>
                        <a:t> построены в 2 городах с населением свыше 1 млн. и в 10 городах с населением свыше 100 тыс.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 </a:t>
                      </a:r>
                      <a:r>
                        <a:rPr lang="ru-RU" sz="1200" dirty="0" smtClean="0"/>
                        <a:t>квартал 2019 г</a:t>
                      </a:r>
                      <a:endParaRPr lang="ru-RU" sz="1200" dirty="0"/>
                    </a:p>
                  </a:txBody>
                  <a:tcPr/>
                </a:tc>
              </a:tr>
              <a:tr h="6239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4.1.7. Все населенные пункты с численностью населения от 250 до 500 человек имеют возможность широкополосного доступа к сети "Интернет" (в рамках реализации проекта "Устранение цифрового неравенства")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 </a:t>
                      </a:r>
                      <a:r>
                        <a:rPr lang="ru-RU" sz="1200" dirty="0" smtClean="0"/>
                        <a:t>квартал 2020 г</a:t>
                      </a:r>
                      <a:endParaRPr lang="ru-RU" sz="1200" dirty="0"/>
                    </a:p>
                  </a:txBody>
                  <a:tcPr/>
                </a:tc>
              </a:tr>
              <a:tr h="6239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4.1.8. Все населенные пункты с численностью населения от 500 до 10000 человек имеют возможность широкополосного доступа к сети "Интернет" (в рамках инвестиционной программы ПАО Ростелеком "Сельская связь")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 </a:t>
                      </a:r>
                      <a:r>
                        <a:rPr lang="ru-RU" sz="1200" dirty="0" smtClean="0"/>
                        <a:t>квартал 2020 г.</a:t>
                      </a:r>
                      <a:endParaRPr lang="ru-RU" sz="1200" dirty="0"/>
                    </a:p>
                  </a:txBody>
                  <a:tcPr/>
                </a:tc>
              </a:tr>
              <a:tr h="6376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4.1.9. Все населенные пункты с численностью населения от 10000 до 50000 человек имеют возможность широкополосного доступа к сети "Интернет" (в рамках инвестиционных программ ведущих операторов связи без привлечения бюджетных ассигнований)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/>
                </a:tc>
              </a:tr>
              <a:tr h="5208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4.1.10. Все населенные пункты с численностью населения свыше 50000 человек имеют возможность широкополосного доступа к сети "Интернет" (в рамках действующих лицензионных обязательств по LTE (4G))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Группа 6"/>
          <p:cNvGrpSpPr/>
          <p:nvPr/>
        </p:nvGrpSpPr>
        <p:grpSpPr>
          <a:xfrm rot="19450272">
            <a:off x="-225258" y="3146322"/>
            <a:ext cx="8453667" cy="857786"/>
            <a:chOff x="539552" y="3146323"/>
            <a:chExt cx="8453667" cy="85778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4" t="46581" r="10645" b="43262"/>
            <a:stretch/>
          </p:blipFill>
          <p:spPr bwMode="auto">
            <a:xfrm>
              <a:off x="539552" y="3146323"/>
              <a:ext cx="8453667" cy="85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407216" y="3789040"/>
              <a:ext cx="432048" cy="144016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-99392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</a:rPr>
              <a:t>К чему приводит – без нас … (</a:t>
            </a:r>
            <a:r>
              <a:rPr lang="ru-RU" sz="2100" b="1" i="1" dirty="0" smtClean="0">
                <a:solidFill>
                  <a:srgbClr val="C00000"/>
                </a:solidFill>
              </a:rPr>
              <a:t>в Распоряжении по цифровой экономике</a:t>
            </a:r>
            <a:r>
              <a:rPr lang="ru-RU" sz="2100" b="1" dirty="0" smtClean="0">
                <a:solidFill>
                  <a:srgbClr val="C00000"/>
                </a:solidFill>
              </a:rPr>
              <a:t>)</a:t>
            </a:r>
            <a:endParaRPr lang="ru-RU" sz="2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76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</a:rPr>
              <a:t>История и современность</a:t>
            </a:r>
            <a:endParaRPr lang="ru-RU" sz="4800" b="1" u="sng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3429000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Еще в </a:t>
            </a:r>
            <a:r>
              <a:rPr lang="ru-RU" b="1" dirty="0" smtClean="0"/>
              <a:t>1864</a:t>
            </a:r>
            <a:r>
              <a:rPr lang="ru-RU" dirty="0" smtClean="0"/>
              <a:t> </a:t>
            </a:r>
            <a:r>
              <a:rPr lang="ru-RU" dirty="0"/>
              <a:t>г. Исаакиевский собор был передан в ведение «Министерства путей сообщения и публичных зданий», а с </a:t>
            </a:r>
            <a:r>
              <a:rPr lang="ru-RU" b="1" dirty="0"/>
              <a:t>1871</a:t>
            </a:r>
            <a:r>
              <a:rPr lang="ru-RU" dirty="0"/>
              <a:t> г. – под управление МВД Российской империи. При этом решающее значение </a:t>
            </a:r>
            <a:r>
              <a:rPr lang="ru-RU" u="sng" dirty="0"/>
              <a:t>о светском «со-статусе» собора</a:t>
            </a:r>
            <a:r>
              <a:rPr lang="ru-RU" dirty="0"/>
              <a:t> (как и по храму Христа Спасителя в г. Москва) имело мнение </a:t>
            </a:r>
            <a:r>
              <a:rPr lang="ru-RU" sz="2000" b="1" dirty="0">
                <a:solidFill>
                  <a:srgbClr val="C00000"/>
                </a:solidFill>
              </a:rPr>
              <a:t>ректора Академии художеств </a:t>
            </a:r>
            <a:r>
              <a:rPr lang="ru-RU" b="1" i="1" dirty="0" smtClean="0">
                <a:solidFill>
                  <a:srgbClr val="C00000"/>
                </a:solidFill>
              </a:rPr>
              <a:t>А. РЕЗАНОВА</a:t>
            </a:r>
            <a:r>
              <a:rPr lang="ru-RU" dirty="0" smtClean="0"/>
              <a:t>, </a:t>
            </a:r>
            <a:r>
              <a:rPr lang="ru-RU" dirty="0"/>
              <a:t>которое было принято во внимание и </a:t>
            </a:r>
            <a:r>
              <a:rPr lang="ru-RU" u="sng" dirty="0"/>
              <a:t>утверждено императором Александром III </a:t>
            </a:r>
            <a:r>
              <a:rPr lang="ru-RU" dirty="0"/>
              <a:t>в </a:t>
            </a:r>
            <a:r>
              <a:rPr lang="ru-RU" b="1" dirty="0"/>
              <a:t>1883</a:t>
            </a:r>
            <a:r>
              <a:rPr lang="ru-RU" dirty="0"/>
              <a:t> г.; оно было подтверждено в </a:t>
            </a:r>
            <a:r>
              <a:rPr lang="ru-RU" b="1" dirty="0"/>
              <a:t>1908</a:t>
            </a:r>
            <a:r>
              <a:rPr lang="ru-RU" dirty="0"/>
              <a:t> г. и  </a:t>
            </a:r>
            <a:r>
              <a:rPr lang="ru-RU" b="1" dirty="0">
                <a:solidFill>
                  <a:srgbClr val="C00000"/>
                </a:solidFill>
              </a:rPr>
              <a:t>далее не менялось</a:t>
            </a:r>
            <a:r>
              <a:rPr lang="ru-RU" dirty="0" smtClean="0"/>
              <a:t>...</a:t>
            </a:r>
          </a:p>
          <a:p>
            <a:pPr algn="just"/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неплохо </a:t>
            </a:r>
            <a:r>
              <a:rPr lang="ru-RU" sz="2400" b="1" dirty="0">
                <a:solidFill>
                  <a:srgbClr val="C00000"/>
                </a:solidFill>
              </a:rPr>
              <a:t>бы и нынешним чиновникам иметь в виду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мнение </a:t>
            </a:r>
            <a:r>
              <a:rPr lang="ru-RU" sz="2400" b="1" dirty="0">
                <a:solidFill>
                  <a:srgbClr val="C00000"/>
                </a:solidFill>
              </a:rPr>
              <a:t>интеллигенции…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24944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О статусе ученых при государственной власти – в аспекте принимаемых решений 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748" y="62068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Ранее, в XVIII </a:t>
            </a:r>
            <a:r>
              <a:rPr lang="ru-RU" sz="1600" dirty="0" smtClean="0"/>
              <a:t>- </a:t>
            </a:r>
            <a:r>
              <a:rPr lang="ru-RU" sz="1600" dirty="0"/>
              <a:t>начале XIX в., </a:t>
            </a:r>
            <a:r>
              <a:rPr lang="ru-RU" sz="1600" u="sng" dirty="0"/>
              <a:t>приглашение ученых из-за границы </a:t>
            </a:r>
            <a:r>
              <a:rPr lang="ru-RU" sz="1600" dirty="0" smtClean="0"/>
              <a:t>было </a:t>
            </a:r>
            <a:r>
              <a:rPr lang="ru-RU" sz="1600" b="1" dirty="0" smtClean="0"/>
              <a:t>доминирующим </a:t>
            </a:r>
            <a:r>
              <a:rPr lang="ru-RU" sz="1600" b="1" dirty="0"/>
              <a:t>способом</a:t>
            </a:r>
            <a:r>
              <a:rPr lang="ru-RU" sz="1600" dirty="0"/>
              <a:t> пополнения «ученого сословия». </a:t>
            </a:r>
            <a:r>
              <a:rPr lang="ru-RU" sz="1600" dirty="0" smtClean="0"/>
              <a:t>Совершенно естественными </a:t>
            </a:r>
            <a:r>
              <a:rPr lang="ru-RU" sz="1600" dirty="0"/>
              <a:t>были ситуации </a:t>
            </a:r>
            <a:r>
              <a:rPr lang="ru-RU" sz="1600" u="sng" dirty="0"/>
              <a:t>законодательного благоприятствования</a:t>
            </a:r>
            <a:r>
              <a:rPr lang="ru-RU" sz="1600" dirty="0"/>
              <a:t>, </a:t>
            </a:r>
            <a:r>
              <a:rPr lang="ru-RU" sz="1600" dirty="0" smtClean="0"/>
              <a:t>отсутствие жестких </a:t>
            </a:r>
            <a:r>
              <a:rPr lang="ru-RU" sz="1600" dirty="0"/>
              <a:t>требований и ограничений для приезда иностранцев и вступления их в службу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178" y="201630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alibri" panose="020F0502020204030204" pitchFamily="34" charset="0"/>
              <a:buChar char="→"/>
            </a:pPr>
            <a:r>
              <a:rPr lang="ru-RU" sz="1600" dirty="0"/>
              <a:t>В соответствии с важнейшими формами организации науки, исторически складывавшимися в </a:t>
            </a:r>
            <a:r>
              <a:rPr lang="ru-RU" sz="1600" b="1" dirty="0"/>
              <a:t>Российской империи</a:t>
            </a:r>
            <a:r>
              <a:rPr lang="ru-RU" sz="1600" dirty="0"/>
              <a:t>, всех ученых можно разделить на </a:t>
            </a:r>
            <a:r>
              <a:rPr lang="ru-RU" sz="1600" b="1" dirty="0"/>
              <a:t>две</a:t>
            </a:r>
            <a:r>
              <a:rPr lang="ru-RU" sz="1600" dirty="0"/>
              <a:t> условные группы: </a:t>
            </a:r>
            <a:r>
              <a:rPr lang="ru-RU" sz="1600" u="sng" dirty="0"/>
              <a:t>академические</a:t>
            </a:r>
            <a:r>
              <a:rPr lang="ru-RU" sz="1600" dirty="0"/>
              <a:t> и </a:t>
            </a:r>
            <a:r>
              <a:rPr lang="ru-RU" sz="1600" u="sng" dirty="0"/>
              <a:t>университетские</a:t>
            </a:r>
            <a:r>
              <a:rPr lang="ru-RU" sz="1600" dirty="0"/>
              <a:t> (вузовские). Конструирование правового статуса и тех, и других осуществлялось постепенно и по преимуществу с помощью </a:t>
            </a:r>
            <a:r>
              <a:rPr lang="ru-RU" sz="1600" b="1" dirty="0">
                <a:solidFill>
                  <a:srgbClr val="C00000"/>
                </a:solidFill>
              </a:rPr>
              <a:t>узаконений «высочайшего уровня», то есть подписанных императором.</a:t>
            </a:r>
            <a:r>
              <a:rPr lang="ru-RU" sz="1600" dirty="0"/>
              <a:t> </a:t>
            </a:r>
            <a:endParaRPr lang="ru-RU" sz="1600" dirty="0" smtClean="0"/>
          </a:p>
          <a:p>
            <a:pPr marL="269875" algn="just"/>
            <a:r>
              <a:rPr lang="ru-RU" sz="1600" dirty="0" smtClean="0">
                <a:solidFill>
                  <a:srgbClr val="0000FF"/>
                </a:solidFill>
              </a:rPr>
              <a:t>В </a:t>
            </a:r>
            <a:r>
              <a:rPr lang="ru-RU" sz="1600" dirty="0">
                <a:solidFill>
                  <a:srgbClr val="0000FF"/>
                </a:solidFill>
              </a:rPr>
              <a:t>известной степени это было отражением </a:t>
            </a:r>
            <a:r>
              <a:rPr lang="ru-RU" sz="1600" b="1" i="1" u="sng" dirty="0">
                <a:solidFill>
                  <a:srgbClr val="0000FF"/>
                </a:solidFill>
              </a:rPr>
              <a:t>осознания властью образовательно-научной политики как отнюдь не периферийного направления общегосударственной политики</a:t>
            </a:r>
            <a:r>
              <a:rPr lang="ru-RU" sz="1600" b="1" dirty="0">
                <a:solidFill>
                  <a:srgbClr val="0000FF"/>
                </a:solidFill>
              </a:rPr>
              <a:t>,</a:t>
            </a:r>
            <a:r>
              <a:rPr lang="ru-RU" sz="1600" dirty="0">
                <a:solidFill>
                  <a:srgbClr val="0000FF"/>
                </a:solidFill>
              </a:rPr>
              <a:t> понимания необходимости создания условий для гармоничного включения в социальную жизнь и государственный механизм импортируемых институций.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518" y="4221088"/>
            <a:ext cx="87321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alibri" panose="020F0502020204030204" pitchFamily="34" charset="0"/>
              <a:buChar char="→"/>
            </a:pPr>
            <a:r>
              <a:rPr lang="ru-RU" sz="1600" dirty="0" smtClean="0"/>
              <a:t>Ключевыми </a:t>
            </a:r>
            <a:r>
              <a:rPr lang="ru-RU" sz="1600" dirty="0"/>
              <a:t>компонентами формировавшегося правового статуса ученых были организационно-процедурный (</a:t>
            </a:r>
            <a:r>
              <a:rPr lang="ru-RU" sz="1600" b="1" dirty="0"/>
              <a:t>служебный</a:t>
            </a:r>
            <a:r>
              <a:rPr lang="ru-RU" sz="1600" dirty="0"/>
              <a:t>) и непосредственно связанный с </a:t>
            </a:r>
            <a:r>
              <a:rPr lang="ru-RU" sz="1600" b="1" dirty="0"/>
              <a:t>исследовательской (преподавательской) </a:t>
            </a:r>
            <a:r>
              <a:rPr lang="ru-RU" sz="1600" dirty="0"/>
              <a:t>деятельностью. Отсюда – специфика условий деятельности, многогранность прав и обязанностей, </a:t>
            </a:r>
            <a:r>
              <a:rPr lang="ru-RU" sz="1600" u="sng" dirty="0"/>
              <a:t>ряд привилегий (преимуществ) и одновременно ответственность</a:t>
            </a:r>
            <a:r>
              <a:rPr lang="ru-RU" sz="1600" dirty="0"/>
              <a:t>. </a:t>
            </a:r>
            <a:endParaRPr lang="ru-RU" sz="1600" dirty="0" smtClean="0"/>
          </a:p>
          <a:p>
            <a:pPr marL="269875" algn="just"/>
            <a:r>
              <a:rPr lang="ru-RU" sz="1600" dirty="0" smtClean="0"/>
              <a:t>Включение </a:t>
            </a:r>
            <a:r>
              <a:rPr lang="ru-RU" sz="1600" dirty="0"/>
              <a:t>ученых в </a:t>
            </a:r>
            <a:r>
              <a:rPr lang="ru-RU" sz="1600" b="1" dirty="0"/>
              <a:t>систему классных чинов государственной службы</a:t>
            </a:r>
            <a:r>
              <a:rPr lang="ru-RU" sz="1600" dirty="0"/>
              <a:t> было закономерным и принципиальным в силу </a:t>
            </a:r>
            <a:r>
              <a:rPr lang="ru-RU" sz="1600" u="sng" dirty="0"/>
              <a:t>государственного строительства</a:t>
            </a:r>
            <a:r>
              <a:rPr lang="ru-RU" sz="1600" dirty="0"/>
              <a:t> сети научных учреждений и системы образования, обретения академиями и университетами статуса </a:t>
            </a:r>
            <a:r>
              <a:rPr lang="ru-RU" sz="1600" dirty="0" smtClean="0"/>
              <a:t>императорских...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6004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История вопроса…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EA43F-7477-4103-91FE-4EBE94B9A00F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004" y="292006"/>
            <a:ext cx="910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1. « </a:t>
            </a:r>
            <a:r>
              <a:rPr lang="ru-RU" u="sng" dirty="0" err="1" smtClean="0"/>
              <a:t>Дежавю</a:t>
            </a:r>
            <a:r>
              <a:rPr lang="ru-RU" u="sng" dirty="0" smtClean="0"/>
              <a:t>»!</a:t>
            </a:r>
            <a:endParaRPr lang="ru-RU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6162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2. Неплохо бы и сейчас …</a:t>
            </a:r>
            <a:endParaRPr lang="ru-RU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445224"/>
            <a:ext cx="666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65359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00FF"/>
                </a:solidFill>
              </a:rPr>
              <a:t>А у нас сейчас для профессуры эффективный контракт на 1 год!?</a:t>
            </a:r>
          </a:p>
          <a:p>
            <a:pPr algn="ctr"/>
            <a:r>
              <a:rPr lang="ru-RU" sz="2100" b="1" dirty="0" smtClean="0">
                <a:solidFill>
                  <a:srgbClr val="0000FF"/>
                </a:solidFill>
              </a:rPr>
              <a:t> </a:t>
            </a:r>
            <a:r>
              <a:rPr lang="en-US" sz="2100" b="1" u="sng" dirty="0" smtClean="0">
                <a:solidFill>
                  <a:srgbClr val="0000FF"/>
                </a:solidFill>
              </a:rPr>
              <a:t>But</a:t>
            </a:r>
            <a:r>
              <a:rPr lang="ru-RU" sz="2100" b="1" dirty="0" smtClean="0">
                <a:solidFill>
                  <a:srgbClr val="0000FF"/>
                </a:solidFill>
              </a:rPr>
              <a:t>:  продолжительность процесса обучения 5-6 лет. </a:t>
            </a:r>
            <a:r>
              <a:rPr lang="ru-RU" sz="2100" b="1" u="sng" dirty="0" smtClean="0">
                <a:solidFill>
                  <a:srgbClr val="0000FF"/>
                </a:solidFill>
              </a:rPr>
              <a:t>А для других</a:t>
            </a:r>
            <a:r>
              <a:rPr lang="ru-RU" sz="2100" b="1" dirty="0" smtClean="0">
                <a:solidFill>
                  <a:srgbClr val="0000FF"/>
                </a:solidFill>
              </a:rPr>
              <a:t>…</a:t>
            </a:r>
            <a:endParaRPr lang="ru-RU" sz="21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5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028" y="319893"/>
            <a:ext cx="9100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u="sng" dirty="0" smtClean="0"/>
              <a:t>Д.И. Медведев:</a:t>
            </a:r>
          </a:p>
          <a:p>
            <a:pPr indent="457200" algn="just"/>
            <a:r>
              <a:rPr lang="ru-RU" sz="1600" dirty="0" smtClean="0"/>
              <a:t>«…Информационная </a:t>
            </a:r>
            <a:r>
              <a:rPr lang="ru-RU" sz="1600" dirty="0"/>
              <a:t>картина мира постоянно меняется и проще не становится, но людям в ней нужно ориентироваться, чтобы вести нормальную жизнь, иметь работу, воспитывать детей, быть уверенными в завтрашнем дне. </a:t>
            </a:r>
            <a:r>
              <a:rPr lang="ru-RU" sz="1600" u="sng" dirty="0"/>
              <a:t>Поэтому так важен ваш объективный профессиональный взгляд на события</a:t>
            </a:r>
            <a:r>
              <a:rPr lang="ru-RU" sz="1600" dirty="0"/>
              <a:t>» </a:t>
            </a:r>
            <a:r>
              <a:rPr lang="ru-RU" sz="1600" dirty="0" smtClean="0"/>
              <a:t>                                                                                                                           </a:t>
            </a:r>
            <a:r>
              <a:rPr lang="ru-RU" sz="1600" b="1" i="1" dirty="0" smtClean="0">
                <a:solidFill>
                  <a:srgbClr val="0000FF"/>
                </a:solidFill>
              </a:rPr>
              <a:t>профессорский ?</a:t>
            </a:r>
            <a:endParaRPr lang="ru-RU" sz="1600" b="1" i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37242" y="-231"/>
            <a:ext cx="10054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u="sng" dirty="0"/>
              <a:t>16.01.2018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2676"/>
            <a:ext cx="475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«Современный мир невозможен </a:t>
            </a:r>
            <a:r>
              <a:rPr lang="ru-RU" b="1" dirty="0" smtClean="0"/>
              <a:t>без … </a:t>
            </a:r>
            <a:r>
              <a:rPr lang="ru-RU" b="1" dirty="0"/>
              <a:t>СМИ»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74" y="1510025"/>
            <a:ext cx="91426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samddn.ru/novosti/novosti/sovremennyy-mir-nevozmozhen-bez-smi-dmitriy-medvedev-vruchil-zhurnalistam-premii-pravitelstva/</a:t>
            </a:r>
            <a:r>
              <a:rPr lang="ru-RU" sz="1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14" y="1989794"/>
            <a:ext cx="938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… мысли вслух – кого учим, где учим и как учим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?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37" y="169289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</a:rPr>
              <a:t>А как быть с профессорским сообществом? </a:t>
            </a:r>
            <a:endParaRPr lang="ru-RU" sz="2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11" y="2420888"/>
            <a:ext cx="9147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Качество высшего образования – доминирующий параметр</a:t>
            </a:r>
            <a:r>
              <a:rPr lang="ru-RU" b="1" dirty="0"/>
              <a:t> </a:t>
            </a:r>
            <a:r>
              <a:rPr lang="ru-RU" b="1" dirty="0" smtClean="0"/>
              <a:t>– </a:t>
            </a:r>
            <a:r>
              <a:rPr lang="en-US" b="1" u="sng" dirty="0" smtClean="0"/>
              <a:t>Key factor</a:t>
            </a:r>
            <a:r>
              <a:rPr lang="ru-RU" b="1" dirty="0" smtClean="0"/>
              <a:t>, </a:t>
            </a:r>
          </a:p>
          <a:p>
            <a:r>
              <a:rPr lang="ru-RU" dirty="0" smtClean="0"/>
              <a:t>от которого и зависит востребованность научно-образовательного сектора </a:t>
            </a:r>
          </a:p>
          <a:p>
            <a:r>
              <a:rPr lang="ru-RU" b="1" dirty="0" smtClean="0"/>
              <a:t>в мире </a:t>
            </a:r>
            <a:r>
              <a:rPr lang="ru-RU" dirty="0" smtClean="0"/>
              <a:t>в целом,</a:t>
            </a:r>
          </a:p>
          <a:p>
            <a:r>
              <a:rPr lang="ru-RU" b="1" dirty="0" smtClean="0"/>
              <a:t>в России </a:t>
            </a:r>
            <a:r>
              <a:rPr lang="ru-RU" dirty="0" smtClean="0"/>
              <a:t>в частности,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регионах </a:t>
            </a:r>
            <a:r>
              <a:rPr lang="ru-RU" dirty="0" smtClean="0"/>
              <a:t>в особенности.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11" y="40050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→"/>
            </a:pPr>
            <a:r>
              <a:rPr lang="ru-RU" sz="1600" dirty="0" smtClean="0"/>
              <a:t>вклад в экономику, особенно в высокотехнологичные отрасли и ОПК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ru-RU" sz="1600" dirty="0" smtClean="0"/>
              <a:t>повышение социального статуса населения и устойчивость развития общества, особенно в аспекте социального лифта молодежи  </a:t>
            </a:r>
          </a:p>
          <a:p>
            <a:pPr marL="285750" indent="-285750">
              <a:buFont typeface="Calibri" panose="020F0502020204030204" pitchFamily="34" charset="0"/>
              <a:buChar char="→"/>
            </a:pPr>
            <a:r>
              <a:rPr lang="ru-RU" sz="1600" dirty="0" smtClean="0"/>
              <a:t>экспансия национальной культуры за рубеж (при обменах учеными и контактами на  выездах)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4987839"/>
            <a:ext cx="8797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Количество студентов:</a:t>
            </a:r>
            <a:r>
              <a:rPr lang="ru-RU" dirty="0" smtClean="0"/>
              <a:t>     </a:t>
            </a:r>
            <a:r>
              <a:rPr lang="ru-RU" b="1" dirty="0" smtClean="0"/>
              <a:t>в Германии </a:t>
            </a:r>
            <a:r>
              <a:rPr lang="ru-RU" dirty="0" smtClean="0"/>
              <a:t>2.8 млн. чел. (</a:t>
            </a:r>
            <a:r>
              <a:rPr lang="ru-RU" b="1" dirty="0" smtClean="0"/>
              <a:t>14.2%</a:t>
            </a:r>
            <a:r>
              <a:rPr lang="ru-RU" dirty="0" smtClean="0"/>
              <a:t>);</a:t>
            </a:r>
          </a:p>
          <a:p>
            <a:pPr indent="88900"/>
            <a:r>
              <a:rPr lang="ru-RU" dirty="0" smtClean="0"/>
              <a:t>                                             </a:t>
            </a:r>
            <a:r>
              <a:rPr lang="ru-RU" b="1" dirty="0" smtClean="0"/>
              <a:t>в Великобритании – </a:t>
            </a:r>
            <a:r>
              <a:rPr lang="ru-RU" dirty="0" smtClean="0"/>
              <a:t> 2.6 млн. чел. (</a:t>
            </a:r>
            <a:r>
              <a:rPr lang="ru-RU" b="1" dirty="0" smtClean="0"/>
              <a:t>12.2%</a:t>
            </a:r>
            <a:r>
              <a:rPr lang="ru-RU" dirty="0" smtClean="0"/>
              <a:t>);</a:t>
            </a:r>
          </a:p>
          <a:p>
            <a:pPr indent="88900"/>
            <a:r>
              <a:rPr lang="ru-RU" b="1" dirty="0" smtClean="0"/>
              <a:t>                                             в Финляндии –  </a:t>
            </a:r>
            <a:r>
              <a:rPr lang="ru-RU" dirty="0" smtClean="0"/>
              <a:t>150 тыс. чел. (</a:t>
            </a:r>
            <a:r>
              <a:rPr lang="ru-RU" b="1" dirty="0" smtClean="0"/>
              <a:t>2.72%</a:t>
            </a:r>
            <a:r>
              <a:rPr lang="ru-RU" dirty="0" smtClean="0"/>
              <a:t>);</a:t>
            </a:r>
          </a:p>
          <a:p>
            <a:pPr indent="88900"/>
            <a:r>
              <a:rPr lang="ru-RU" b="1" dirty="0" smtClean="0"/>
              <a:t>                                             в </a:t>
            </a:r>
            <a:r>
              <a:rPr lang="ru-RU" b="1" dirty="0"/>
              <a:t>США – </a:t>
            </a:r>
            <a:r>
              <a:rPr lang="ru-RU" dirty="0"/>
              <a:t>21.8 млн. чел. (</a:t>
            </a:r>
            <a:r>
              <a:rPr lang="ru-RU" b="1" dirty="0" smtClean="0"/>
              <a:t>6.5%</a:t>
            </a:r>
            <a:r>
              <a:rPr lang="ru-RU" dirty="0" smtClean="0"/>
              <a:t>);</a:t>
            </a:r>
          </a:p>
          <a:p>
            <a:pPr indent="88900"/>
            <a:r>
              <a:rPr lang="ru-RU" dirty="0" smtClean="0"/>
              <a:t>                                             </a:t>
            </a:r>
            <a:r>
              <a:rPr lang="ru-RU" b="1" dirty="0" smtClean="0">
                <a:solidFill>
                  <a:srgbClr val="0000FF"/>
                </a:solidFill>
              </a:rPr>
              <a:t>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России</a:t>
            </a:r>
            <a:r>
              <a:rPr lang="ru-RU" dirty="0">
                <a:solidFill>
                  <a:srgbClr val="0000FF"/>
                </a:solidFill>
              </a:rPr>
              <a:t> –  5.5 млн. чел. (</a:t>
            </a:r>
            <a:r>
              <a:rPr lang="ru-RU" b="1" dirty="0">
                <a:solidFill>
                  <a:srgbClr val="0000FF"/>
                </a:solidFill>
              </a:rPr>
              <a:t>3.76%</a:t>
            </a:r>
            <a:r>
              <a:rPr lang="ru-RU" dirty="0">
                <a:solidFill>
                  <a:srgbClr val="0000FF"/>
                </a:solidFill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 rot="19760558">
            <a:off x="-16535" y="122878"/>
            <a:ext cx="106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C00000"/>
                </a:solidFill>
              </a:rPr>
              <a:t>А мы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73461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Приоритеты:</a:t>
            </a:r>
            <a:endParaRPr lang="ru-RU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89093" y="667509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www.spbstu.ru/upload/inter/statistics-higher-education-europe.pdf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-17714" y="6416899"/>
            <a:ext cx="9169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35538" indent="-4935538"/>
            <a:r>
              <a:rPr lang="ru-RU" i="1" dirty="0">
                <a:solidFill>
                  <a:srgbClr val="0000FF"/>
                </a:solidFill>
              </a:rPr>
              <a:t>Количество обучающихся </a:t>
            </a:r>
            <a:r>
              <a:rPr lang="ru-RU" i="1" u="sng" dirty="0">
                <a:solidFill>
                  <a:srgbClr val="0000FF"/>
                </a:solidFill>
              </a:rPr>
              <a:t>в университетах </a:t>
            </a:r>
            <a:r>
              <a:rPr lang="ru-RU" i="1" u="sng" dirty="0" smtClean="0">
                <a:solidFill>
                  <a:srgbClr val="0000FF"/>
                </a:solidFill>
              </a:rPr>
              <a:t>г. Томск</a:t>
            </a:r>
            <a:r>
              <a:rPr lang="ru-RU" i="1" dirty="0" smtClean="0">
                <a:solidFill>
                  <a:srgbClr val="0000FF"/>
                </a:solidFill>
              </a:rPr>
              <a:t>  (2015 </a:t>
            </a:r>
            <a:r>
              <a:rPr lang="ru-RU" i="1" dirty="0">
                <a:solidFill>
                  <a:srgbClr val="0000FF"/>
                </a:solidFill>
              </a:rPr>
              <a:t>г.) 72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r>
              <a:rPr lang="ru-RU" i="1" dirty="0">
                <a:solidFill>
                  <a:srgbClr val="0000FF"/>
                </a:solidFill>
              </a:rPr>
              <a:t>2 тыс. чел</a:t>
            </a:r>
            <a:r>
              <a:rPr lang="en-US" i="1" dirty="0">
                <a:solidFill>
                  <a:srgbClr val="0000FF"/>
                </a:solidFill>
              </a:rPr>
              <a:t> (</a:t>
            </a:r>
            <a:r>
              <a:rPr lang="en-US" b="1" i="1" dirty="0">
                <a:solidFill>
                  <a:srgbClr val="0000FF"/>
                </a:solidFill>
              </a:rPr>
              <a:t>13</a:t>
            </a:r>
            <a:r>
              <a:rPr lang="ru-RU" b="1" i="1" dirty="0">
                <a:solidFill>
                  <a:srgbClr val="0000FF"/>
                </a:solidFill>
              </a:rPr>
              <a:t>.</a:t>
            </a:r>
            <a:r>
              <a:rPr lang="en-US" b="1" i="1" dirty="0">
                <a:solidFill>
                  <a:srgbClr val="0000FF"/>
                </a:solidFill>
              </a:rPr>
              <a:t>28</a:t>
            </a:r>
            <a:r>
              <a:rPr lang="en-US" b="1" i="1" dirty="0" smtClean="0">
                <a:solidFill>
                  <a:srgbClr val="0000FF"/>
                </a:solidFill>
              </a:rPr>
              <a:t>%</a:t>
            </a:r>
            <a:r>
              <a:rPr lang="en-US" i="1" dirty="0" smtClean="0">
                <a:solidFill>
                  <a:srgbClr val="0000FF"/>
                </a:solidFill>
              </a:rPr>
              <a:t>)</a:t>
            </a:r>
            <a:r>
              <a:rPr lang="ru-RU" i="1" dirty="0" smtClean="0">
                <a:solidFill>
                  <a:srgbClr val="0000FF"/>
                </a:solidFill>
              </a:rPr>
              <a:t> </a:t>
            </a:r>
            <a:endParaRPr lang="ru-RU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3381" t="10195" r="3381" b="11056"/>
          <a:stretch>
            <a:fillRect/>
          </a:stretch>
        </p:blipFill>
        <p:spPr bwMode="auto">
          <a:xfrm>
            <a:off x="107504" y="116632"/>
            <a:ext cx="884546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6136700"/>
            <a:ext cx="2618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</a:t>
            </a:r>
            <a:r>
              <a:rPr lang="ru-RU" sz="1600" dirty="0" smtClean="0"/>
              <a:t>ЕО</a:t>
            </a:r>
            <a:r>
              <a:rPr lang="ru-RU" sz="1600" i="1" dirty="0" smtClean="0"/>
              <a:t>, №03 (225) март 2017</a:t>
            </a:r>
          </a:p>
          <a:p>
            <a:r>
              <a:rPr lang="en-US" sz="1600" i="1" dirty="0">
                <a:hlinkClick r:id="rId4"/>
              </a:rPr>
              <a:t>http://www.cteo.ru</a:t>
            </a:r>
            <a:r>
              <a:rPr lang="en-US" sz="1600" i="1" dirty="0" smtClean="0">
                <a:hlinkClick r:id="rId4"/>
              </a:rPr>
              <a:t>/</a:t>
            </a:r>
            <a:r>
              <a:rPr lang="en-US" sz="1600" i="1" dirty="0" smtClean="0"/>
              <a:t> </a:t>
            </a:r>
            <a:endParaRPr lang="ru-RU" sz="16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77648"/>
            <a:ext cx="2133600" cy="365125"/>
          </a:xfrm>
        </p:spPr>
        <p:txBody>
          <a:bodyPr/>
          <a:lstStyle/>
          <a:p>
            <a:fld id="{24762A62-62DC-4DB1-B153-BD8CE9C9681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3743</Words>
  <Application>Microsoft Office PowerPoint</Application>
  <PresentationFormat>Экран (4:3)</PresentationFormat>
  <Paragraphs>461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Особенность современного периода развития ОПК (как в нашей стране, так и за рубежом)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А. Крошкина</dc:creator>
  <cp:lastModifiedBy>Сергей М. Аракелян</cp:lastModifiedBy>
  <cp:revision>74</cp:revision>
  <cp:lastPrinted>2018-01-31T06:53:20Z</cp:lastPrinted>
  <dcterms:created xsi:type="dcterms:W3CDTF">2018-01-26T06:27:40Z</dcterms:created>
  <dcterms:modified xsi:type="dcterms:W3CDTF">2018-01-31T08:53:32Z</dcterms:modified>
</cp:coreProperties>
</file>