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40" r:id="rId3"/>
    <p:sldId id="312" r:id="rId4"/>
    <p:sldId id="315" r:id="rId5"/>
    <p:sldId id="316" r:id="rId6"/>
    <p:sldId id="335" r:id="rId7"/>
    <p:sldId id="337" r:id="rId8"/>
    <p:sldId id="338" r:id="rId9"/>
    <p:sldId id="334" r:id="rId10"/>
    <p:sldId id="307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54" userDrawn="1">
          <p15:clr>
            <a:srgbClr val="A4A3A4"/>
          </p15:clr>
        </p15:guide>
        <p15:guide id="2" pos="75" userDrawn="1">
          <p15:clr>
            <a:srgbClr val="A4A3A4"/>
          </p15:clr>
        </p15:guide>
        <p15:guide id="3" orient="horz" pos="3067" userDrawn="1">
          <p15:clr>
            <a:srgbClr val="A4A3A4"/>
          </p15:clr>
        </p15:guide>
        <p15:guide id="4" pos="76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FCF"/>
    <a:srgbClr val="4C4C4C"/>
    <a:srgbClr val="FFFF66"/>
    <a:srgbClr val="66CCFF"/>
    <a:srgbClr val="FF91AC"/>
    <a:srgbClr val="EB003A"/>
    <a:srgbClr val="FFFFCC"/>
    <a:srgbClr val="FF7043"/>
    <a:srgbClr val="FF7300"/>
    <a:srgbClr val="FE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87006" autoAdjust="0"/>
  </p:normalViewPr>
  <p:slideViewPr>
    <p:cSldViewPr>
      <p:cViewPr>
        <p:scale>
          <a:sx n="75" d="100"/>
          <a:sy n="75" d="100"/>
        </p:scale>
        <p:origin x="-1920" y="-660"/>
      </p:cViewPr>
      <p:guideLst>
        <p:guide orient="horz" pos="3067"/>
        <p:guide pos="75"/>
        <p:guide pos="7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1116579177603E-2"/>
          <c:y val="1.21780310889152E-2"/>
          <c:w val="0.53750503759740798"/>
          <c:h val="0.81556621023590004"/>
        </c:manualLayout>
      </c:layout>
      <c:pie3DChart>
        <c:varyColors val="1"/>
        <c:ser>
          <c:idx val="0"/>
          <c:order val="0"/>
          <c:dPt>
            <c:idx val="3"/>
            <c:bubble3D val="0"/>
            <c:spPr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3.39831583552056E-2"/>
                  <c:y val="-2.01995628330453E-2"/>
                </c:manualLayout>
              </c:layout>
              <c:spPr>
                <a:scene3d>
                  <a:camera prst="orthographicFront"/>
                  <a:lightRig rig="threePt" dir="t"/>
                </a:scene3d>
                <a:sp3d prstMaterial="legacyWireframe"/>
              </c:spPr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scene3d>
                  <a:camera prst="orthographicFront"/>
                  <a:lightRig rig="threePt" dir="t"/>
                </a:scene3d>
                <a:sp3d prstMaterial="legacyWireframe"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cene3d>
                  <a:camera prst="orthographicFront"/>
                  <a:lightRig rig="threePt" dir="t"/>
                </a:scene3d>
                <a:sp3d prstMaterial="legacyWireframe"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cene3d>
                  <a:camera prst="orthographicFront"/>
                  <a:lightRig rig="threePt" dir="t"/>
                </a:scene3d>
                <a:sp3d prstMaterial="legacyWireframe"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cene3d>
                  <a:camera prst="orthographicFront"/>
                  <a:lightRig rig="threePt" dir="t"/>
                </a:scene3d>
                <a:sp3d prstMaterial="legacyWireframe"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194772528434002E-2"/>
                  <c:y val="-2.01995628330453E-2"/>
                </c:manualLayout>
              </c:layout>
              <c:spPr>
                <a:scene3d>
                  <a:camera prst="orthographicFront"/>
                  <a:lightRig rig="threePt" dir="t"/>
                </a:scene3d>
                <a:sp3d prstMaterial="legacyWireframe"/>
              </c:spPr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cene3d>
                <a:camera prst="orthographicFront"/>
                <a:lightRig rig="threePt" dir="t"/>
              </a:scene3d>
              <a:sp3d prstMaterial="legacyWireframe"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'[Таблица по ресурсному гпНТР для слайдов_19-10-17.xlsx]Лист2'!$B$29:$B$34</c:f>
              <c:strCache>
                <c:ptCount val="6"/>
                <c:pt idx="0">
                  <c:v>Подпрограмма 1 "Развитие национального интеллектуального капитала"</c:v>
                </c:pt>
                <c:pt idx="1">
                  <c:v>Подпрограмма 2 "Фундаментальные научные знания в интересах долгосрочного развития и обеспечения конкурентособности общества и государства"</c:v>
                </c:pt>
                <c:pt idx="2">
                  <c:v>Подпрограмма 3 "Научное, технологическое и инновационное развитие по широкому спектру направлений по инициативе исследовательского, инженерного и предпринимательского сообщества"</c:v>
                </c:pt>
                <c:pt idx="3">
                  <c:v>Подпрограмма 4 "Исследования, разработки и инновационная деятельность, направленные на реализацию приоритетов научно-технологического развития Российской Федерации, включая комплексные научно-технические программы и проекты"</c:v>
                </c:pt>
                <c:pt idx="4">
                  <c:v>Подпрограмма 5 "Инфраструктура научной, научно-технической и инновационной деятельности"</c:v>
                </c:pt>
                <c:pt idx="5">
                  <c:v>Подпрограмма 6 "Формирование открытой цифровой системы организации науки, технологий и инноваций"</c:v>
                </c:pt>
              </c:strCache>
            </c:strRef>
          </c:cat>
          <c:val>
            <c:numRef>
              <c:f>'[Таблица по ресурсному гпНТР для слайдов_19-10-17.xlsx]Лист2'!$C$29:$C$34</c:f>
              <c:numCache>
                <c:formatCode>_-* #,##0.00_р_._-;\-* #,##0.00_р_._-;_-* "-"??_р_._-;_-@_-</c:formatCode>
                <c:ptCount val="6"/>
                <c:pt idx="0">
                  <c:v>177.83895941557901</c:v>
                </c:pt>
                <c:pt idx="1">
                  <c:v>1490.9511913014601</c:v>
                </c:pt>
                <c:pt idx="2">
                  <c:v>555.48596363781758</c:v>
                </c:pt>
                <c:pt idx="3">
                  <c:v>1326.6095844030399</c:v>
                </c:pt>
                <c:pt idx="4">
                  <c:v>996.64681003960516</c:v>
                </c:pt>
                <c:pt idx="5">
                  <c:v>61.718977166190008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5255101706036702"/>
          <c:y val="2.7486123475458001E-2"/>
          <c:w val="0.430314632545932"/>
          <c:h val="0.94563807484594098"/>
        </c:manualLayout>
      </c:layout>
      <c:overlay val="1"/>
      <c:txPr>
        <a:bodyPr/>
        <a:lstStyle/>
        <a:p>
          <a:pPr>
            <a:lnSpc>
              <a:spcPct val="80000"/>
            </a:lnSpc>
            <a:defRPr sz="1400" kern="0" spc="-100" baseline="0"/>
          </a:pPr>
          <a:endParaRPr lang="ru-RU"/>
        </a:p>
      </c:txPr>
    </c:legend>
    <c:plotVisOnly val="1"/>
    <c:dispBlanksAs val="gap"/>
    <c:showDLblsOverMax val="0"/>
  </c:chart>
  <c:spPr>
    <a:effectLst/>
    <a:scene3d>
      <a:camera prst="orthographicFront"/>
      <a:lightRig rig="threePt" dir="t"/>
    </a:scene3d>
    <a:sp3d prstMaterial="legacyWireframe"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6620438405"/>
          <c:y val="7.9626512590248999E-2"/>
          <c:w val="0.86684222341821504"/>
          <c:h val="0.579495811288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Предусмотренно непосредственно в ГП НТР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3582246.2</c:v>
                </c:pt>
                <c:pt idx="1">
                  <c:v>12330794.4</c:v>
                </c:pt>
                <c:pt idx="2">
                  <c:v>12626204</c:v>
                </c:pt>
                <c:pt idx="3">
                  <c:v>13444204</c:v>
                </c:pt>
                <c:pt idx="4">
                  <c:v>14748175.199999999</c:v>
                </c:pt>
                <c:pt idx="5">
                  <c:v>16244722.4</c:v>
                </c:pt>
                <c:pt idx="6">
                  <c:v>17968267.899999999</c:v>
                </c:pt>
                <c:pt idx="7">
                  <c:v>19959872.399999999</c:v>
                </c:pt>
                <c:pt idx="8">
                  <c:v>22268548.899999999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Предусмотрено на соответствующие цели в других ГП и в непрограммной части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3181613.2</c:v>
                </c:pt>
                <c:pt idx="1">
                  <c:v>3151602.1</c:v>
                </c:pt>
                <c:pt idx="2">
                  <c:v>3231884.2</c:v>
                </c:pt>
                <c:pt idx="3">
                  <c:v>3236611.7</c:v>
                </c:pt>
                <c:pt idx="4">
                  <c:v>3430808.4</c:v>
                </c:pt>
                <c:pt idx="5">
                  <c:v>3636656.9</c:v>
                </c:pt>
                <c:pt idx="6">
                  <c:v>3854856.3</c:v>
                </c:pt>
                <c:pt idx="7">
                  <c:v>4086147.7</c:v>
                </c:pt>
                <c:pt idx="8">
                  <c:v>4331316.5999999996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54432"/>
        <c:axId val="41155968"/>
      </c:barChart>
      <c:catAx>
        <c:axId val="4115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155968"/>
        <c:crosses val="autoZero"/>
        <c:auto val="1"/>
        <c:lblAlgn val="ctr"/>
        <c:lblOffset val="100"/>
        <c:noMultiLvlLbl val="0"/>
      </c:catAx>
      <c:valAx>
        <c:axId val="4115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₽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15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569710710010094E-2"/>
          <c:y val="0.79831294039345402"/>
          <c:w val="0.91558720357630496"/>
          <c:h val="0.12818566336939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5237B-AADB-487F-A4F1-A3943E54D97F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7B463-8DCB-4D16-A949-69D211457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8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159FDE8-98F9-461A-9C5A-B81684CE8E3A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B463-8DCB-4D16-A949-69D21145792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2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B463-8DCB-4D16-A949-69D21145792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53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B463-8DCB-4D16-A949-69D21145792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53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7B463-8DCB-4D16-A949-69D21145792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7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5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8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11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99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45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4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58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67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7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7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018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6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84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8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29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6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6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60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14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1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32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7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4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CF2F-991D-474B-970A-26596A83A21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C7299-4EB4-439D-B575-22368793A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CF2F-991D-474B-970A-26596A83A21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C7299-4EB4-439D-B575-22368793A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4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0" y="2040708"/>
            <a:ext cx="9144000" cy="1366528"/>
          </a:xfrm>
          <a:noFill/>
          <a:ln>
            <a:noFill/>
          </a:ln>
          <a:effectLst>
            <a:outerShdw blurRad="38100" dist="12700" dir="2700000" algn="tl" rotWithShape="0">
              <a:prstClr val="black">
                <a:alpha val="34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</a:pPr>
            <a:r>
              <a:rPr lang="ru-RU" sz="3600" b="1" dirty="0">
                <a:latin typeface="Calibri Light" pitchFamily="34" charset="0"/>
                <a:ea typeface="+mn-ea"/>
                <a:cs typeface="+mn-cs"/>
              </a:rPr>
              <a:t>О </a:t>
            </a:r>
            <a:r>
              <a:rPr lang="ru-RU" sz="3600" b="1" dirty="0" smtClean="0">
                <a:latin typeface="Calibri Light" pitchFamily="34" charset="0"/>
                <a:ea typeface="+mn-ea"/>
                <a:cs typeface="+mn-cs"/>
              </a:rPr>
              <a:t>государственной политике </a:t>
            </a:r>
            <a:r>
              <a:rPr lang="ru-RU" sz="3600" b="1" dirty="0">
                <a:latin typeface="Calibri Light" pitchFamily="34" charset="0"/>
                <a:ea typeface="+mn-ea"/>
                <a:cs typeface="+mn-cs"/>
              </a:rPr>
              <a:t>в области </a:t>
            </a:r>
            <a:r>
              <a:rPr lang="ru-RU" sz="3600" b="1" dirty="0" smtClean="0">
                <a:latin typeface="Calibri Light" pitchFamily="34" charset="0"/>
                <a:ea typeface="+mn-ea"/>
                <a:cs typeface="+mn-cs"/>
              </a:rPr>
              <a:t>науки и технологий</a:t>
            </a:r>
            <a:endParaRPr lang="en-US" sz="3600" b="1" dirty="0">
              <a:latin typeface="Calibri Light" pitchFamily="34" charset="0"/>
              <a:ea typeface="+mn-ea"/>
              <a:cs typeface="+mn-cs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609458" y="4605338"/>
            <a:ext cx="9144000" cy="189547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dirty="0" smtClean="0"/>
              <a:t> </a:t>
            </a:r>
            <a:r>
              <a:rPr lang="ru-RU" dirty="0" smtClean="0">
                <a:latin typeface="Calibri Light" pitchFamily="34" charset="0"/>
              </a:rPr>
              <a:t>Заместитель Министра образования и науки</a:t>
            </a:r>
            <a:br>
              <a:rPr lang="ru-RU" dirty="0" smtClean="0">
                <a:latin typeface="Calibri Light" pitchFamily="34" charset="0"/>
              </a:rPr>
            </a:br>
            <a:r>
              <a:rPr lang="ru-RU" dirty="0" smtClean="0">
                <a:latin typeface="Calibri Light" pitchFamily="34" charset="0"/>
              </a:rPr>
              <a:t>Российской Федерации</a:t>
            </a:r>
          </a:p>
          <a:p>
            <a:pPr eaLnBrk="1" hangingPunct="1"/>
            <a:r>
              <a:rPr lang="ru-RU" dirty="0" smtClean="0">
                <a:latin typeface="Calibri Light" pitchFamily="34" charset="0"/>
              </a:rPr>
              <a:t>Г.В. Трубников</a:t>
            </a:r>
            <a:br>
              <a:rPr lang="ru-RU" dirty="0" smtClean="0">
                <a:latin typeface="Calibri Light" pitchFamily="34" charset="0"/>
              </a:rPr>
            </a:br>
            <a:r>
              <a:rPr lang="ru-RU" dirty="0" smtClean="0">
                <a:latin typeface="Calibri Light" pitchFamily="34" charset="0"/>
              </a:rPr>
              <a:t/>
            </a:r>
            <a:br>
              <a:rPr lang="ru-RU" dirty="0" smtClean="0">
                <a:latin typeface="Calibri Light" pitchFamily="34" charset="0"/>
              </a:rPr>
            </a:br>
            <a:r>
              <a:rPr lang="ru-RU" sz="2400" dirty="0" smtClean="0">
                <a:latin typeface="Calibri Light" pitchFamily="34" charset="0"/>
              </a:rPr>
              <a:t>1 февраля </a:t>
            </a:r>
            <a:r>
              <a:rPr lang="ru-RU" sz="2400" dirty="0" smtClean="0">
                <a:latin typeface="Calibri Light" pitchFamily="34" charset="0"/>
              </a:rPr>
              <a:t>2017 </a:t>
            </a:r>
            <a:r>
              <a:rPr lang="ru-RU" sz="2000" dirty="0" smtClean="0">
                <a:latin typeface="Calibri Light" pitchFamily="34" charset="0"/>
              </a:rPr>
              <a:t>г.</a:t>
            </a:r>
            <a:endParaRPr lang="en-US" dirty="0" smtClean="0">
              <a:latin typeface="Calibri Light" pitchFamily="34" charset="0"/>
            </a:endParaRPr>
          </a:p>
        </p:txBody>
      </p:sp>
      <p:sp>
        <p:nvSpPr>
          <p:cNvPr id="2052" name="Title 1"/>
          <p:cNvSpPr txBox="1">
            <a:spLocks/>
          </p:cNvSpPr>
          <p:nvPr/>
        </p:nvSpPr>
        <p:spPr bwMode="auto">
          <a:xfrm>
            <a:off x="1524000" y="4725988"/>
            <a:ext cx="91440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ru-RU" sz="3200">
              <a:latin typeface="Calibri Light" pitchFamily="34" charset="0"/>
            </a:endParaRPr>
          </a:p>
        </p:txBody>
      </p:sp>
      <p:pic>
        <p:nvPicPr>
          <p:cNvPr id="2053" name="Picture 2" descr="C:\Users\Borisov-KE\AppData\Local\Microsoft\Windows\Temporary Internet Files\Content.Outlook\5UKBDB67\МИНОБР_COLOR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54"/>
          <a:stretch>
            <a:fillRect/>
          </a:stretch>
        </p:blipFill>
        <p:spPr bwMode="auto">
          <a:xfrm>
            <a:off x="80963" y="193675"/>
            <a:ext cx="7493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4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44967" y="154298"/>
            <a:ext cx="8731356" cy="7386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dirty="0" smtClean="0">
                <a:latin typeface="Arial" pitchFamily="34" charset="0"/>
                <a:ea typeface="Roboto condensed" panose="02000000000000000000" pitchFamily="2" charset="0"/>
                <a:cs typeface="Arial" pitchFamily="34" charset="0"/>
              </a:rPr>
              <a:t>ПЛАН МЕРОПРИЯТИЙ</a:t>
            </a:r>
          </a:p>
          <a:p>
            <a:r>
              <a:rPr lang="ru-RU" sz="1800" dirty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о</a:t>
            </a:r>
            <a:r>
              <a:rPr lang="ru-RU" sz="1800" dirty="0" smtClean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сновные </a:t>
            </a:r>
            <a:r>
              <a:rPr lang="ru-RU" sz="1800" dirty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мероприятия плана реализации </a:t>
            </a:r>
            <a:r>
              <a:rPr lang="ru-RU" sz="1800" dirty="0" smtClean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СНТР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-1" y="0"/>
            <a:ext cx="306293" cy="936104"/>
          </a:xfrm>
          <a:prstGeom prst="rect">
            <a:avLst/>
          </a:prstGeom>
          <a:gradFill>
            <a:gsLst>
              <a:gs pos="0">
                <a:srgbClr val="EB003A"/>
              </a:gs>
              <a:gs pos="80000">
                <a:srgbClr val="FE3C00"/>
              </a:gs>
              <a:gs pos="100000">
                <a:srgbClr val="FE3C0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49369"/>
              </p:ext>
            </p:extLst>
          </p:nvPr>
        </p:nvGraphicFramePr>
        <p:xfrm>
          <a:off x="335360" y="894601"/>
          <a:ext cx="11521280" cy="5706212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8856748"/>
                <a:gridCol w="2664532"/>
              </a:tblGrid>
              <a:tr h="284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</a:rPr>
                        <a:t>Мероприятие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 smtClean="0">
                          <a:effectLst/>
                        </a:rPr>
                        <a:t>Сроки реализации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67557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u="none" strike="noStrike" dirty="0" smtClean="0">
                          <a:effectLst/>
                        </a:rPr>
                        <a:t>Разработка и утверждение государственной программы Российской Федерации "Научно-технологическое развитие Российской Федерации" с учетом целей, задач и приоритетов Стратегии научно-технологического развития Российской Федерации</a:t>
                      </a: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1 октября 2017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года – </a:t>
                      </a:r>
                      <a:b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мая 2018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67557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Сформирован</a:t>
                      </a:r>
                      <a:r>
                        <a:rPr lang="ru-RU" sz="1600" u="none" strike="noStrike" dirty="0" smtClean="0">
                          <a:effectLst/>
                        </a:rPr>
                        <a:t> проектно-аналитический офис по реализации Стратегии в целях координации и мониторинга плана мероприятий по реализации Стратегии, а также сопровождения реализации комплексных научно-технических программ и проектов полного инновационного цикла</a:t>
                      </a: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февраля 2018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Создание и утверждение составов советов по приоритетным направлениям </a:t>
                      </a:r>
                      <a:r>
                        <a:rPr lang="ru-RU" sz="1600" u="none" strike="noStrike" dirty="0" smtClean="0">
                          <a:effectLst/>
                        </a:rPr>
                        <a:t>НТР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      </a:t>
                      </a:r>
                      <a:r>
                        <a:rPr lang="ru-RU" sz="16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Положение</a:t>
                      </a:r>
                      <a:r>
                        <a:rPr lang="ru-RU" sz="1600" u="none" strike="noStrike" baseline="0" dirty="0" smtClean="0">
                          <a:solidFill>
                            <a:srgbClr val="00B050"/>
                          </a:solidFill>
                          <a:effectLst/>
                        </a:rPr>
                        <a:t> о создании и функционировании советом по приоритетным направлениям НТР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                       </a:t>
                      </a:r>
                      <a:r>
                        <a:rPr lang="ru-RU" sz="1600" u="none" strike="noStrike" dirty="0" smtClean="0">
                          <a:effectLst/>
                        </a:rPr>
                        <a:t/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      Формирование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</a:rPr>
                        <a:t>составов советов по приоритетным направлениям НТР</a:t>
                      </a: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 smtClean="0">
                          <a:effectLst/>
                        </a:rPr>
                        <a:t/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ПП</a:t>
                      </a:r>
                      <a:r>
                        <a:rPr lang="ru-RU" sz="1600" u="none" strike="noStrike" baseline="0" dirty="0" smtClean="0">
                          <a:solidFill>
                            <a:srgbClr val="00B050"/>
                          </a:solidFill>
                          <a:effectLst/>
                        </a:rPr>
                        <a:t> №16 от </a:t>
                      </a:r>
                      <a:r>
                        <a:rPr lang="ru-RU" sz="16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17 января 2018 г</a:t>
                      </a:r>
                      <a:br>
                        <a:rPr lang="ru-RU" sz="16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январь-февраль 2018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2146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Утверждение первой очереди КНТП по приоритетам </a:t>
                      </a:r>
                      <a:r>
                        <a:rPr lang="ru-RU" sz="1600" u="none" strike="noStrike" dirty="0" smtClean="0">
                          <a:effectLst/>
                        </a:rPr>
                        <a:t>Стратегии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30 марта 2018 </a:t>
                      </a:r>
                      <a:r>
                        <a:rPr lang="ru-RU" sz="1600" u="none" strike="noStrike" dirty="0" smtClean="0">
                          <a:effectLst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 сети центров коллективного пользования и уникальных научных установок и завершение перехода к современным принципам организации их работы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октября 2018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u="none" strike="noStrike" dirty="0" smtClean="0">
                          <a:effectLst/>
                        </a:rPr>
                        <a:t>Разработка программы создания и развития сети уникальных научных установок класса «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мегасайенс</a:t>
                      </a:r>
                      <a:r>
                        <a:rPr lang="ru-RU" sz="1600" u="none" strike="noStrike" dirty="0" smtClean="0">
                          <a:effectLst/>
                        </a:rPr>
                        <a:t>» на территории Российской Федерации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 smtClean="0">
                          <a:effectLst/>
                        </a:rPr>
                        <a:t> 30 октября 2019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года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30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Систематизация</a:t>
                      </a:r>
                      <a:r>
                        <a:rPr lang="ru-RU" sz="1600" dirty="0" smtClean="0"/>
                        <a:t> и развитие государственных инструментов адресной поддержки для поэтапного развития и формирования ученого, инженера и технологического предпринимателя</a:t>
                      </a:r>
                      <a:endParaRPr lang="ru-RU" sz="1600" dirty="0"/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               </a:t>
                      </a:r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 ноября 2017 года </a:t>
                      </a:r>
                      <a:r>
                        <a:rPr lang="ru-RU" sz="1600" u="none" strike="noStrike" dirty="0" smtClean="0">
                          <a:effectLst/>
                        </a:rPr>
                        <a:t>–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               30 апреля 2018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года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Разработка предложений по формированию принципов и культуры объективной оценки ученого и научных коллективов, а также развитию системы профессиональной экспертизы в сфере научной, научно-технической и инновационной деятельности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декабря 2018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7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Разработка </a:t>
                      </a:r>
                      <a:r>
                        <a:rPr lang="ru-RU" sz="1600" u="none" dirty="0" smtClean="0"/>
                        <a:t>концепции международного научно-технологического сотрудничества и интеграции</a:t>
                      </a:r>
                      <a:endParaRPr lang="ru-RU" sz="1600" u="none" dirty="0"/>
                    </a:p>
                  </a:txBody>
                  <a:tcPr marL="12700" marR="1270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30 апреля</a:t>
                      </a:r>
                      <a:r>
                        <a:rPr lang="ru-RU" sz="1600" baseline="0" dirty="0" smtClean="0"/>
                        <a:t> 2018 года</a:t>
                      </a:r>
                      <a:endParaRPr lang="ru-RU" sz="1600" dirty="0"/>
                    </a:p>
                  </a:txBody>
                  <a:tcPr marL="12700" marR="127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23462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3E7035-87AC-4229-A162-D20F8BB724F9}" type="slidenum">
              <a:rPr lang="ru-RU" b="1" smtClean="0">
                <a:solidFill>
                  <a:schemeClr val="bg1"/>
                </a:solidFill>
              </a:rPr>
              <a:t>2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263359" y="188640"/>
            <a:ext cx="11615887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dirty="0">
                <a:latin typeface="Arial" pitchFamily="34" charset="0"/>
                <a:ea typeface="Roboto condensed" panose="02000000000000000000" pitchFamily="2" charset="0"/>
                <a:cs typeface="Arial" pitchFamily="34" charset="0"/>
              </a:rPr>
              <a:t>НОВАЯ ГОСУДАРСТВЕННАЯ </a:t>
            </a:r>
            <a:r>
              <a:rPr lang="ru-RU" dirty="0" smtClean="0">
                <a:latin typeface="Arial" pitchFamily="34" charset="0"/>
                <a:ea typeface="Roboto condensed" panose="02000000000000000000" pitchFamily="2" charset="0"/>
                <a:cs typeface="Arial" pitchFamily="34" charset="0"/>
              </a:rPr>
              <a:t>ПРОГРАММА (проект)</a:t>
            </a:r>
            <a:endParaRPr lang="ru-RU" dirty="0">
              <a:latin typeface="Arial" pitchFamily="34" charset="0"/>
              <a:ea typeface="Roboto condensed" panose="02000000000000000000" pitchFamily="2" charset="0"/>
              <a:cs typeface="Arial" pitchFamily="34" charset="0"/>
            </a:endParaRPr>
          </a:p>
          <a:p>
            <a:r>
              <a:rPr lang="ru-RU" sz="2000" dirty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"Научно-технологическое развитие Российской Федерации на 2018-2025 </a:t>
            </a:r>
            <a:r>
              <a:rPr lang="ru-RU" sz="2000" dirty="0" smtClean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годы» </a:t>
            </a:r>
            <a:endParaRPr lang="ru-RU" sz="2000" dirty="0">
              <a:solidFill>
                <a:srgbClr val="EB003A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5" y="0"/>
            <a:ext cx="263357" cy="936104"/>
          </a:xfrm>
          <a:prstGeom prst="rect">
            <a:avLst/>
          </a:prstGeom>
          <a:gradFill>
            <a:gsLst>
              <a:gs pos="0">
                <a:srgbClr val="EB003A"/>
              </a:gs>
              <a:gs pos="80000">
                <a:srgbClr val="FE3C00"/>
              </a:gs>
              <a:gs pos="100000">
                <a:srgbClr val="FE3C0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759543"/>
              </p:ext>
            </p:extLst>
          </p:nvPr>
        </p:nvGraphicFramePr>
        <p:xfrm>
          <a:off x="143347" y="1196761"/>
          <a:ext cx="11905321" cy="563889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26199"/>
                <a:gridCol w="3968441"/>
                <a:gridCol w="5710681"/>
              </a:tblGrid>
              <a:tr h="241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Цели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Подпрограммы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Результаты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286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Развитие интеллектуального потенциала нации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«</a:t>
                      </a:r>
                      <a:r>
                        <a:rPr lang="ru-RU" sz="1400" u="none" strike="noStrike" dirty="0">
                          <a:effectLst/>
                        </a:rPr>
                        <a:t>Развитие национального интеллектуального капитала»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устойчивое воспроизводство, </a:t>
                      </a:r>
                      <a:r>
                        <a:rPr lang="ru-RU" sz="1400" u="none" strike="noStrike" kern="1200" dirty="0">
                          <a:effectLst/>
                        </a:rPr>
                        <a:t>привлечения и развития  научных, инженерных и предпринимательских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кадров;</a:t>
                      </a:r>
                    </a:p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высокий </a:t>
                      </a:r>
                      <a:r>
                        <a:rPr lang="ru-RU" sz="1400" u="none" strike="noStrike" kern="1200" dirty="0">
                          <a:effectLst/>
                        </a:rPr>
                        <a:t>престиж научно-технологической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деятельности;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837214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75" marR="2975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«</a:t>
                      </a:r>
                      <a:r>
                        <a:rPr lang="ru-RU" sz="1400" u="none" strike="noStrike" dirty="0">
                          <a:effectLst/>
                        </a:rPr>
                        <a:t>Фундаментальные научные исследования в интересах долгосрочного развития и обеспечения конкурентоспособности общества и государства»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результаты, </a:t>
                      </a:r>
                      <a:r>
                        <a:rPr lang="ru-RU" sz="1400" u="none" strike="noStrike" kern="1200" dirty="0">
                          <a:effectLst/>
                        </a:rPr>
                        <a:t>необходимые для долгосрочного развития общества и государства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;</a:t>
                      </a:r>
                    </a:p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расширено </a:t>
                      </a:r>
                      <a:r>
                        <a:rPr lang="ru-RU" sz="1400" u="none" strike="noStrike" kern="1200" dirty="0">
                          <a:effectLst/>
                        </a:rPr>
                        <a:t>влияние российской науки в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мире, интеграция </a:t>
                      </a:r>
                      <a:r>
                        <a:rPr lang="ru-RU" sz="1400" u="none" strike="noStrike" kern="1200" dirty="0">
                          <a:effectLst/>
                        </a:rPr>
                        <a:t>в новые глобальные рынки знаний и технологий;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896640">
                <a:tc rowSpan="2">
                  <a:txBody>
                    <a:bodyPr/>
                    <a:lstStyle/>
                    <a:p>
                      <a:pPr lvl="0" algn="ctr"/>
                      <a:r>
                        <a:rPr lang="ru-RU" sz="1400" dirty="0" smtClean="0"/>
                        <a:t>Обеспечение структурных изменений экономики России ее технологическое обновление и переход на интеллектуальные ресурсы развития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«</a:t>
                      </a:r>
                      <a:r>
                        <a:rPr lang="ru-RU" sz="1400" u="none" strike="noStrike" dirty="0">
                          <a:effectLst/>
                        </a:rPr>
                        <a:t>Научное, технологическое и инновационное развитие по широкому спектру направлений по инициативе исследовательского, инженерного и предпринимательского сообщества»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эффективность</a:t>
                      </a:r>
                      <a:r>
                        <a:rPr lang="ru-RU" sz="14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и прозрачность субъектов </a:t>
                      </a:r>
                      <a:r>
                        <a:rPr lang="ru-RU" sz="1400" u="none" strike="noStrike" kern="1200" dirty="0">
                          <a:effectLst/>
                        </a:rPr>
                        <a:t>научной, научно-технической и инновационной деятельности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;</a:t>
                      </a:r>
                    </a:p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наука </a:t>
                      </a:r>
                      <a:r>
                        <a:rPr lang="ru-RU" sz="1400" u="none" strike="noStrike" kern="1200" dirty="0">
                          <a:effectLst/>
                        </a:rPr>
                        <a:t>и технологии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– ключевой ресурс </a:t>
                      </a:r>
                      <a:r>
                        <a:rPr lang="ru-RU" sz="1400" u="none" strike="noStrike" kern="1200" dirty="0">
                          <a:effectLst/>
                        </a:rPr>
                        <a:t>для развития экономики и общества в целом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;</a:t>
                      </a:r>
                      <a:endParaRPr lang="ru-RU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1045791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75" marR="2975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«</a:t>
                      </a:r>
                      <a:r>
                        <a:rPr lang="ru-RU" sz="1400" u="none" strike="noStrike" dirty="0">
                          <a:effectLst/>
                        </a:rPr>
                        <a:t>Исследования, разработки и инновации в целях реализации приоритетов научно-технологического развития Российской Федерации, включая комплексные научно-технические программы и проекты»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ru-RU" sz="1400" u="none" strike="noStrike" dirty="0" smtClean="0">
                          <a:effectLst/>
                        </a:rPr>
                        <a:t>технологии, отвечающие </a:t>
                      </a:r>
                      <a:r>
                        <a:rPr lang="ru-RU" sz="1400" u="none" strike="noStrike" dirty="0">
                          <a:effectLst/>
                        </a:rPr>
                        <a:t>на большие вызовы;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ru-RU" sz="1400" u="none" strike="noStrike" dirty="0" smtClean="0">
                          <a:effectLst/>
                        </a:rPr>
                        <a:t>экономическая </a:t>
                      </a:r>
                      <a:r>
                        <a:rPr lang="ru-RU" sz="1400" u="none" strike="noStrike" dirty="0">
                          <a:effectLst/>
                        </a:rPr>
                        <a:t>и </a:t>
                      </a:r>
                      <a:r>
                        <a:rPr lang="ru-RU" sz="1400" u="none" strike="noStrike" dirty="0" smtClean="0">
                          <a:effectLst/>
                        </a:rPr>
                        <a:t>технологическая независимость </a:t>
                      </a:r>
                      <a:r>
                        <a:rPr lang="ru-RU" sz="1400" u="none" strike="noStrike" dirty="0">
                          <a:effectLst/>
                        </a:rPr>
                        <a:t>государства</a:t>
                      </a:r>
                      <a:r>
                        <a:rPr lang="ru-RU" sz="1400" u="none" strike="noStrike" dirty="0" smtClean="0">
                          <a:effectLst/>
                        </a:rPr>
                        <a:t>;</a:t>
                      </a:r>
                    </a:p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наукоемкие </a:t>
                      </a:r>
                      <a:r>
                        <a:rPr lang="ru-RU" sz="1400" u="none" strike="noStrike" kern="1200" dirty="0">
                          <a:effectLst/>
                        </a:rPr>
                        <a:t>продукты (товары, услуги), востребованные на внутреннем и внешнем рынках, в том числе рынках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НТИ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849252">
                <a:tc rowSpan="2">
                  <a:txBody>
                    <a:bodyPr/>
                    <a:lstStyle/>
                    <a:p>
                      <a:pPr lvl="0" algn="ctr"/>
                      <a:r>
                        <a:rPr lang="ru-RU" sz="1400" dirty="0" smtClean="0"/>
                        <a:t>Эффективная организация научной, научно-технической и инновационной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«Инфраструктура научной, научно-технической и инновационной деятельности»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соврем. формы организации и использования новых инструментов проведения исследований и разработок;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передовая инфраструктура для исследований;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локализация крупных международных научных проектов;</a:t>
                      </a:r>
                      <a:endParaRPr lang="ru-RU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1045791">
                <a:tc vMerge="1">
                  <a:txBody>
                    <a:bodyPr/>
                    <a:lstStyle/>
                    <a:p>
                      <a:pPr lvl="0"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2975" marR="2975" marT="297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«Формирование эффективной открытой системы организации науки, технологий и инноваций»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dirty="0" smtClean="0">
                          <a:effectLst/>
                        </a:rPr>
                        <a:t>система эффективного международного взаимодействия в сфере науки, технологий и инноваций;</a:t>
                      </a:r>
                    </a:p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dirty="0" smtClean="0">
                          <a:effectLst/>
                        </a:rPr>
                        <a:t>рост инвестиций в исследования и разработки;</a:t>
                      </a:r>
                    </a:p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r>
                        <a:rPr lang="ru-RU" sz="1400" u="none" strike="noStrike" dirty="0" smtClean="0">
                          <a:effectLst/>
                        </a:rPr>
                        <a:t>высокие темпы получения и освоения новых знаний</a:t>
                      </a:r>
                    </a:p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7598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3E7035-87AC-4229-A162-D20F8BB724F9}" type="slidenum">
              <a:rPr lang="ru-RU" b="1" smtClean="0">
                <a:solidFill>
                  <a:schemeClr val="bg1"/>
                </a:solidFill>
              </a:rPr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6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263359" y="188640"/>
            <a:ext cx="11615887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dirty="0">
                <a:latin typeface="Arial" pitchFamily="34" charset="0"/>
                <a:ea typeface="Roboto condensed" panose="02000000000000000000" pitchFamily="2" charset="0"/>
                <a:cs typeface="Arial" pitchFamily="34" charset="0"/>
              </a:rPr>
              <a:t>НОВАЯ ГОСУДАРСТВЕННАЯ </a:t>
            </a:r>
            <a:r>
              <a:rPr lang="ru-RU" dirty="0" smtClean="0">
                <a:latin typeface="Arial" pitchFamily="34" charset="0"/>
                <a:ea typeface="Roboto condensed" panose="02000000000000000000" pitchFamily="2" charset="0"/>
                <a:cs typeface="Arial" pitchFamily="34" charset="0"/>
              </a:rPr>
              <a:t>ПРОГРАММА (проект)</a:t>
            </a:r>
            <a:endParaRPr lang="ru-RU" dirty="0">
              <a:latin typeface="Arial" pitchFamily="34" charset="0"/>
              <a:ea typeface="Roboto condensed" panose="02000000000000000000" pitchFamily="2" charset="0"/>
              <a:cs typeface="Arial" pitchFamily="34" charset="0"/>
            </a:endParaRPr>
          </a:p>
          <a:p>
            <a:r>
              <a:rPr lang="ru-RU" sz="2000" dirty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"Научно-технологическое развитие Российской Федерации на 2018-2025 </a:t>
            </a:r>
            <a:r>
              <a:rPr lang="ru-RU" sz="2000" dirty="0" smtClean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годы» </a:t>
            </a:r>
            <a:endParaRPr lang="ru-RU" sz="2000" dirty="0">
              <a:solidFill>
                <a:srgbClr val="EB003A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63357" cy="1008112"/>
          </a:xfrm>
          <a:prstGeom prst="rect">
            <a:avLst/>
          </a:prstGeom>
          <a:gradFill>
            <a:gsLst>
              <a:gs pos="0">
                <a:srgbClr val="EB003A"/>
              </a:gs>
              <a:gs pos="80000">
                <a:srgbClr val="FE3C00"/>
              </a:gs>
              <a:gs pos="100000">
                <a:srgbClr val="FE3C0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614169"/>
              </p:ext>
            </p:extLst>
          </p:nvPr>
        </p:nvGraphicFramePr>
        <p:xfrm>
          <a:off x="0" y="1268760"/>
          <a:ext cx="12192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0420"/>
            <a:ext cx="6600056" cy="1302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7598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3E7035-87AC-4229-A162-D20F8BB724F9}" type="slidenum">
              <a:rPr lang="ru-RU" b="1" smtClean="0">
                <a:solidFill>
                  <a:schemeClr val="bg1"/>
                </a:solidFill>
              </a:r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3357" cy="1008112"/>
          </a:xfrm>
          <a:prstGeom prst="rect">
            <a:avLst/>
          </a:prstGeom>
          <a:gradFill>
            <a:gsLst>
              <a:gs pos="0">
                <a:srgbClr val="EB003A"/>
              </a:gs>
              <a:gs pos="80000">
                <a:srgbClr val="FE3C00"/>
              </a:gs>
              <a:gs pos="100000">
                <a:srgbClr val="FE3C0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" y="7598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59" y="188640"/>
            <a:ext cx="11615887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dirty="0" smtClean="0">
                <a:latin typeface="Arial" pitchFamily="34" charset="0"/>
                <a:ea typeface="Roboto condensed" panose="02000000000000000000" pitchFamily="2" charset="0"/>
                <a:cs typeface="Arial" pitchFamily="34" charset="0"/>
              </a:rPr>
              <a:t>ПОДПРОГРАММА НОВОЙ ГОСУДАРСТВЕННОЙ ПРОГРАММЫ (проект)</a:t>
            </a:r>
            <a:endParaRPr lang="ru-RU" dirty="0">
              <a:latin typeface="Arial" pitchFamily="34" charset="0"/>
              <a:ea typeface="Roboto condensed" panose="02000000000000000000" pitchFamily="2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"</a:t>
            </a:r>
            <a:r>
              <a:rPr lang="ru-RU" sz="2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Развитие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национального интеллектуального </a:t>
            </a:r>
            <a:r>
              <a:rPr lang="ru-RU" sz="2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капитала</a:t>
            </a:r>
            <a:r>
              <a:rPr lang="ru-RU" sz="2000" dirty="0" smtClean="0">
                <a:solidFill>
                  <a:srgbClr val="EB003A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"</a:t>
            </a:r>
            <a:endParaRPr lang="ru-RU" sz="2000" dirty="0">
              <a:solidFill>
                <a:srgbClr val="EB003A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629722"/>
              </p:ext>
            </p:extLst>
          </p:nvPr>
        </p:nvGraphicFramePr>
        <p:xfrm>
          <a:off x="119336" y="1213120"/>
          <a:ext cx="11953327" cy="361481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753138"/>
                <a:gridCol w="5671350"/>
                <a:gridCol w="3528839"/>
              </a:tblGrid>
              <a:tr h="242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Цели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Задачи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Результаты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3967" marR="3967" marT="297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2913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Формирование эффективной системы сбалансированного воспроизводства научных, инженерных и предпринимательских кадров и повышение их конкурентоспособности на мировом уровне</a:t>
                      </a: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«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Расширение влияния науки на общество, понимания ценности результатов интеллектуального труда, престижа карьеры в сфере науки, технологий и инноваций</a:t>
                      </a:r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67" marR="3967" marT="2975" marB="0" anchor="ctr"/>
                </a:tc>
                <a:tc rowSpan="5">
                  <a:txBody>
                    <a:bodyPr/>
                    <a:lstStyle/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инженерных кадров, технологических предпринимателей;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существенное развитие сетевой кооперации и формирование новых коллективов за счет повышения мобильности кадров, участвующих в научно-технологическом развитии;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изменение позиции Российской Федерации в глобальном рейтинге талантов;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обеспечение сбалансированного роста числа исследователей, инженеров и технологических предпринимателей;</a:t>
                      </a:r>
                    </a:p>
                  </a:txBody>
                  <a:tcPr marL="3967" marR="3967" marT="2975" marB="0" anchor="ctr"/>
                </a:tc>
              </a:tr>
              <a:tr h="632913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75" marR="2975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«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Выявление талантливой молодежи и обеспечение возможности построения их карьеры, в том числе – построения индивидуальной траектории как научной, так и инженерной и предпринимательской</a:t>
                      </a:r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67" marR="3967" marT="2975" marB="0" anchor="ctr"/>
                </a:tc>
                <a:tc vMerge="1"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632913">
                <a:tc vMerge="1">
                  <a:txBody>
                    <a:bodyPr/>
                    <a:lstStyle/>
                    <a:p>
                      <a:pPr lvl="0"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«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Развитие конкурентной среды, стимулирующей целевую мобильность, и необходимой инновационной социальной инфраструктуры для такой мобильности</a:t>
                      </a:r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67" marR="3967" marT="2975" marB="0" anchor="ctr"/>
                </a:tc>
                <a:tc vMerge="1"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endParaRPr lang="ru-RU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842909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75" marR="2975" marT="29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«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Привлечение к работе в России ученых мирового класса и молодых исследователей, имеющих научные результаты высокого уровня, создание и развитие конкурентоспособных научных и инженерных школ на территории страны</a:t>
                      </a:r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67" marR="3967" marT="2975" marB="0" anchor="ctr"/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Tx/>
                        <a:buChar char="-"/>
                      </a:pP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  <a:tr h="582415">
                <a:tc vMerge="1">
                  <a:txBody>
                    <a:bodyPr/>
                    <a:lstStyle/>
                    <a:p>
                      <a:pPr lvl="0"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3967" marR="3967" marT="297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«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Формирование новых "квалифицированных заказчиков" в сфере исследований и разработок в предпринимательском секторе</a:t>
                      </a:r>
                      <a:r>
                        <a:rPr lang="ru-RU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67" marR="3967" marT="2975" marB="0" anchor="ctr"/>
                </a:tc>
                <a:tc vMerge="1"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Tx/>
                        <a:buChar char="-"/>
                      </a:pPr>
                      <a:endParaRPr lang="ru-RU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7" marR="3967" marT="2975" marB="0" anchor="ctr"/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1634767"/>
              </p:ext>
            </p:extLst>
          </p:nvPr>
        </p:nvGraphicFramePr>
        <p:xfrm>
          <a:off x="105367" y="4941168"/>
          <a:ext cx="7790833" cy="207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84231" y="4941168"/>
            <a:ext cx="38884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FF9900"/>
                </a:solidFill>
                <a:latin typeface="Arial" pitchFamily="34" charset="0"/>
                <a:ea typeface="Open Sans" charset="0"/>
                <a:cs typeface="Arial" pitchFamily="34" charset="0"/>
              </a:rPr>
              <a:t>Реализация Подпрограммы предполагает существенные структурные изменения, направленные на развитие национального </a:t>
            </a:r>
            <a:r>
              <a:rPr lang="ru-RU" smtClean="0">
                <a:solidFill>
                  <a:srgbClr val="FF9900"/>
                </a:solidFill>
                <a:latin typeface="Arial" pitchFamily="34" charset="0"/>
                <a:ea typeface="Open Sans" charset="0"/>
                <a:cs typeface="Arial" pitchFamily="34" charset="0"/>
              </a:rPr>
              <a:t>интеллектуального капитала</a:t>
            </a:r>
            <a:endParaRPr lang="id-ID" dirty="0">
              <a:solidFill>
                <a:srgbClr val="FF9900"/>
              </a:solidFill>
              <a:latin typeface="Arial" pitchFamily="34" charset="0"/>
              <a:ea typeface="Open Sans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7"/>
          <p:cNvSpPr/>
          <p:nvPr/>
        </p:nvSpPr>
        <p:spPr>
          <a:xfrm rot="5400000">
            <a:off x="-239339" y="1398482"/>
            <a:ext cx="5451212" cy="46271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id-ID" sz="140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4065680" y="2309238"/>
            <a:ext cx="1886388" cy="196567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id-ID" sz="4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1704" y="2495222"/>
            <a:ext cx="4577906" cy="86177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400" b="1" spc="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ГОСУДАРСТВЕННОЕ ЗАДАНИЕ</a:t>
            </a:r>
            <a:endParaRPr lang="id-ID" sz="2400" b="1" spc="400" dirty="0">
              <a:solidFill>
                <a:prstClr val="black">
                  <a:lumMod val="85000"/>
                  <a:lumOff val="1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04864" y="476672"/>
            <a:ext cx="3768074" cy="110799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Формирование сети 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партнеров Министерства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и открытый 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/>
            </a:r>
            <a:b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</a:br>
            <a:r>
              <a:rPr lang="ru-RU" sz="16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конкурс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на решение актуальных научных </a:t>
            </a:r>
            <a:r>
              <a:rPr lang="ru-RU" sz="16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задач</a:t>
            </a:r>
            <a:endParaRPr lang="ru-RU" sz="1600" b="1" dirty="0">
              <a:solidFill>
                <a:prstClr val="black">
                  <a:lumMod val="85000"/>
                  <a:lumOff val="1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5" name="Shape 642"/>
          <p:cNvSpPr/>
          <p:nvPr/>
        </p:nvSpPr>
        <p:spPr>
          <a:xfrm>
            <a:off x="7685634" y="1484784"/>
            <a:ext cx="4387304" cy="592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algn="ctr">
              <a:defRPr sz="1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ru-RU" sz="1200" dirty="0" smtClean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 Regular"/>
              </a:rPr>
              <a:t>«Гарантированная» </a:t>
            </a:r>
            <a:r>
              <a:rPr lang="ru-RU" sz="1200" dirty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 Regular"/>
              </a:rPr>
              <a:t>поддержка </a:t>
            </a:r>
            <a:r>
              <a:rPr lang="ru-RU" sz="1200" dirty="0" smtClean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 Regular"/>
              </a:rPr>
              <a:t>последующих этапов «жизненного цикла» проектов за счет средств  партнеров (Фондов, Институтов развития и пр.)</a:t>
            </a:r>
            <a:endParaRPr lang="en-US" sz="1200" dirty="0">
              <a:solidFill>
                <a:srgbClr val="FF99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Lato Regula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1704" y="3307635"/>
            <a:ext cx="4337892" cy="76943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kern="100" spc="100" dirty="0">
                <a:solidFill>
                  <a:srgbClr val="FF9900"/>
                </a:solidFill>
                <a:latin typeface="Arial" pitchFamily="34" charset="0"/>
                <a:ea typeface="PT Sans" panose="020B0503020203020204" pitchFamily="34" charset="0"/>
                <a:cs typeface="Arial" pitchFamily="34" charset="0"/>
              </a:rPr>
              <a:t>увязывает в единый комплекс все существующие инструменты государственного регулирования науки</a:t>
            </a:r>
            <a:endParaRPr lang="id-ID" sz="1400" kern="100" spc="100" dirty="0">
              <a:solidFill>
                <a:srgbClr val="FF9900"/>
              </a:solidFill>
              <a:latin typeface="Arial" pitchFamily="34" charset="0"/>
              <a:ea typeface="PT Sans" panose="020B050302020302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986464"/>
            <a:ext cx="2880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Оценка результативности </a:t>
            </a:r>
          </a:p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научной деятельности</a:t>
            </a:r>
          </a:p>
          <a:p>
            <a:pPr algn="r"/>
            <a:r>
              <a:rPr lang="ru-RU" sz="1400" dirty="0" smtClean="0">
                <a:solidFill>
                  <a:prstClr val="black"/>
                </a:solidFill>
              </a:rPr>
              <a:t>(постановление </a:t>
            </a:r>
            <a:r>
              <a:rPr lang="ru-RU" sz="1400" dirty="0">
                <a:solidFill>
                  <a:prstClr val="black"/>
                </a:solidFill>
              </a:rPr>
              <a:t>Правительства </a:t>
            </a:r>
            <a:r>
              <a:rPr lang="ru-RU" sz="1400" dirty="0" smtClean="0">
                <a:solidFill>
                  <a:prstClr val="black"/>
                </a:solidFill>
              </a:rPr>
              <a:t>РФ от </a:t>
            </a:r>
            <a:r>
              <a:rPr lang="ru-RU" sz="1400" dirty="0">
                <a:solidFill>
                  <a:prstClr val="black"/>
                </a:solidFill>
              </a:rPr>
              <a:t>8 апреля 2009 г. № </a:t>
            </a:r>
            <a:r>
              <a:rPr lang="ru-RU" sz="1400" dirty="0" smtClean="0">
                <a:solidFill>
                  <a:prstClr val="black"/>
                </a:solidFill>
              </a:rPr>
              <a:t>312)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9376" y="2117196"/>
            <a:ext cx="2880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Загрузка </a:t>
            </a:r>
            <a:r>
              <a:rPr lang="ru-RU" sz="1400" b="1" dirty="0">
                <a:solidFill>
                  <a:prstClr val="black"/>
                </a:solidFill>
              </a:rPr>
              <a:t>научного, научно-технического </a:t>
            </a:r>
            <a:r>
              <a:rPr lang="ru-RU" sz="1400" b="1" dirty="0" smtClean="0">
                <a:solidFill>
                  <a:prstClr val="black"/>
                </a:solidFill>
              </a:rPr>
              <a:t>оборудования</a:t>
            </a:r>
          </a:p>
          <a:p>
            <a:pPr algn="r"/>
            <a:r>
              <a:rPr lang="ru-RU" sz="1400" dirty="0" smtClean="0">
                <a:solidFill>
                  <a:prstClr val="black"/>
                </a:solidFill>
              </a:rPr>
              <a:t>(постановление </a:t>
            </a:r>
            <a:r>
              <a:rPr lang="ru-RU" sz="1400" dirty="0">
                <a:solidFill>
                  <a:prstClr val="black"/>
                </a:solidFill>
              </a:rPr>
              <a:t>Правительства РФ от 17 мая 2016 г. № </a:t>
            </a:r>
            <a:r>
              <a:rPr lang="ru-RU" sz="1400" dirty="0" smtClean="0">
                <a:solidFill>
                  <a:prstClr val="black"/>
                </a:solidFill>
              </a:rPr>
              <a:t>429)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368" y="3284524"/>
            <a:ext cx="28803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Государственный </a:t>
            </a:r>
            <a:r>
              <a:rPr lang="ru-RU" sz="1400" b="1" dirty="0">
                <a:solidFill>
                  <a:prstClr val="black"/>
                </a:solidFill>
              </a:rPr>
              <a:t>учет научных </a:t>
            </a:r>
            <a:r>
              <a:rPr lang="ru-RU" sz="1400" b="1" dirty="0" smtClean="0">
                <a:solidFill>
                  <a:prstClr val="black"/>
                </a:solidFill>
              </a:rPr>
              <a:t>проектов и полученных результатов</a:t>
            </a:r>
          </a:p>
          <a:p>
            <a:pPr algn="r"/>
            <a:r>
              <a:rPr lang="ru-RU" sz="1400" dirty="0" smtClean="0">
                <a:solidFill>
                  <a:prstClr val="black"/>
                </a:solidFill>
              </a:rPr>
              <a:t>(постановление </a:t>
            </a:r>
            <a:r>
              <a:rPr lang="ru-RU" sz="1400" dirty="0">
                <a:solidFill>
                  <a:prstClr val="black"/>
                </a:solidFill>
              </a:rPr>
              <a:t>Правительства РФ от 12 апреля 2013 г. № 327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07368" y="4493460"/>
            <a:ext cx="2880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Замещение </a:t>
            </a:r>
            <a:r>
              <a:rPr lang="ru-RU" sz="1400" b="1" dirty="0">
                <a:solidFill>
                  <a:prstClr val="black"/>
                </a:solidFill>
              </a:rPr>
              <a:t>отдельных должностей научных </a:t>
            </a:r>
            <a:r>
              <a:rPr lang="ru-RU" sz="1400" b="1" dirty="0" smtClean="0">
                <a:solidFill>
                  <a:prstClr val="black"/>
                </a:solidFill>
              </a:rPr>
              <a:t>работников</a:t>
            </a:r>
          </a:p>
          <a:p>
            <a:pPr algn="r"/>
            <a:r>
              <a:rPr lang="ru-RU" sz="1400" dirty="0">
                <a:solidFill>
                  <a:prstClr val="black"/>
                </a:solidFill>
              </a:rPr>
              <a:t>(статья 336.1 </a:t>
            </a:r>
            <a:r>
              <a:rPr lang="ru-RU" sz="1400" dirty="0" smtClean="0">
                <a:solidFill>
                  <a:prstClr val="black"/>
                </a:solidFill>
              </a:rPr>
              <a:t>ТК РФ)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33088" y="5283785"/>
            <a:ext cx="33596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Обеспечение </a:t>
            </a:r>
            <a:r>
              <a:rPr lang="ru-RU" sz="1400" b="1" dirty="0">
                <a:solidFill>
                  <a:prstClr val="black"/>
                </a:solidFill>
              </a:rPr>
              <a:t>конкурентного по отношению к рынку труда уровня заработной платы научных </a:t>
            </a:r>
            <a:r>
              <a:rPr lang="ru-RU" sz="1400" b="1" dirty="0" smtClean="0">
                <a:solidFill>
                  <a:prstClr val="black"/>
                </a:solidFill>
              </a:rPr>
              <a:t>работников</a:t>
            </a:r>
          </a:p>
          <a:p>
            <a:pPr algn="r"/>
            <a:r>
              <a:rPr lang="ru-RU" sz="1400" dirty="0" smtClean="0">
                <a:solidFill>
                  <a:prstClr val="black"/>
                </a:solidFill>
              </a:rPr>
              <a:t>(</a:t>
            </a:r>
            <a:r>
              <a:rPr lang="ru-RU" sz="1400" dirty="0">
                <a:solidFill>
                  <a:prstClr val="black"/>
                </a:solidFill>
              </a:rPr>
              <a:t>Указ Президента </a:t>
            </a:r>
            <a:r>
              <a:rPr lang="ru-RU" sz="1400" dirty="0" smtClean="0">
                <a:solidFill>
                  <a:prstClr val="black"/>
                </a:solidFill>
              </a:rPr>
              <a:t>РФ </a:t>
            </a:r>
          </a:p>
          <a:p>
            <a:pPr algn="r"/>
            <a:r>
              <a:rPr lang="ru-RU" sz="1400" dirty="0" smtClean="0">
                <a:solidFill>
                  <a:prstClr val="black"/>
                </a:solidFill>
              </a:rPr>
              <a:t>от </a:t>
            </a:r>
            <a:r>
              <a:rPr lang="ru-RU" sz="1400" dirty="0">
                <a:solidFill>
                  <a:prstClr val="black"/>
                </a:solidFill>
              </a:rPr>
              <a:t>7 мая </a:t>
            </a:r>
            <a:r>
              <a:rPr lang="ru-RU" sz="1400" dirty="0" smtClean="0">
                <a:solidFill>
                  <a:prstClr val="black"/>
                </a:solidFill>
              </a:rPr>
              <a:t>2012г</a:t>
            </a:r>
            <a:r>
              <a:rPr lang="ru-RU" sz="1400" dirty="0">
                <a:solidFill>
                  <a:prstClr val="black"/>
                </a:solidFill>
              </a:rPr>
              <a:t>. </a:t>
            </a:r>
            <a:r>
              <a:rPr lang="ru-RU" sz="1400" dirty="0" smtClean="0">
                <a:solidFill>
                  <a:prstClr val="black"/>
                </a:solidFill>
              </a:rPr>
              <a:t>№ 597)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D3760C9-DFE2-4170-8778-0767BCD4B16C}"/>
              </a:ext>
            </a:extLst>
          </p:cNvPr>
          <p:cNvSpPr txBox="1"/>
          <p:nvPr/>
        </p:nvSpPr>
        <p:spPr>
          <a:xfrm>
            <a:off x="206600" y="40962"/>
            <a:ext cx="706071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dirty="0">
                <a:solidFill>
                  <a:prstClr val="black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  <a:t>ГОСУДАРСТВЕННОЕ ЗАДАНИЕ</a:t>
            </a:r>
          </a:p>
          <a:p>
            <a:r>
              <a:rPr lang="ru-RU" sz="2000" dirty="0">
                <a:solidFill>
                  <a:srgbClr val="FF0000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  <a:t>новые правила </a:t>
            </a:r>
          </a:p>
        </p:txBody>
      </p:sp>
      <p:sp>
        <p:nvSpPr>
          <p:cNvPr id="41" name="Овал 40"/>
          <p:cNvSpPr/>
          <p:nvPr/>
        </p:nvSpPr>
        <p:spPr>
          <a:xfrm>
            <a:off x="7685634" y="739436"/>
            <a:ext cx="605279" cy="59898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noFill/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1</a:t>
            </a:r>
          </a:p>
        </p:txBody>
      </p:sp>
      <p:sp>
        <p:nvSpPr>
          <p:cNvPr id="42" name="Овал 41"/>
          <p:cNvSpPr/>
          <p:nvPr/>
        </p:nvSpPr>
        <p:spPr>
          <a:xfrm>
            <a:off x="7728427" y="2457198"/>
            <a:ext cx="605279" cy="59898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noFill/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04864" y="2132856"/>
            <a:ext cx="3604562" cy="160043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Поддержка научных инициатив организации в объеме,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пропорциональном их результативности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и ее динамике, </a:t>
            </a:r>
          </a:p>
          <a:p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и увеличенное финансирование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организаций - лидеров</a:t>
            </a:r>
          </a:p>
        </p:txBody>
      </p:sp>
      <p:sp>
        <p:nvSpPr>
          <p:cNvPr id="45" name="Овал 44"/>
          <p:cNvSpPr/>
          <p:nvPr/>
        </p:nvSpPr>
        <p:spPr>
          <a:xfrm>
            <a:off x="7782118" y="4226039"/>
            <a:ext cx="605279" cy="59898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noFill/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</a:p>
        </p:txBody>
      </p:sp>
      <p:sp>
        <p:nvSpPr>
          <p:cNvPr id="46" name="Овал 45"/>
          <p:cNvSpPr/>
          <p:nvPr/>
        </p:nvSpPr>
        <p:spPr>
          <a:xfrm>
            <a:off x="7744040" y="5614405"/>
            <a:ext cx="605279" cy="59898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noFill/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333706" y="3933056"/>
            <a:ext cx="3762733" cy="110799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«Постоянные позиции»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и конкурсный отбор лучших в отрасли исследователей с возможностью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смены места работы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05714" y="5417352"/>
            <a:ext cx="3604562" cy="110799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Обеспечение функционирования инфраструктуры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пропорционально ее загрузке</a:t>
            </a:r>
          </a:p>
          <a:p>
            <a:pPr algn="ctr"/>
            <a:endParaRPr lang="ru-RU" sz="1600" b="1" dirty="0">
              <a:solidFill>
                <a:prstClr val="black">
                  <a:lumMod val="85000"/>
                  <a:lumOff val="1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9" name="Shape 642"/>
          <p:cNvSpPr/>
          <p:nvPr/>
        </p:nvSpPr>
        <p:spPr>
          <a:xfrm>
            <a:off x="7536160" y="3645024"/>
            <a:ext cx="4536778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>
              <a:defRPr sz="1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ru-RU" sz="1200" spc="-20" dirty="0" smtClean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 Regular"/>
              </a:rPr>
              <a:t>Обеспечение устойчивого «саморазвития» организаций-лидеров</a:t>
            </a:r>
            <a:endParaRPr lang="en-US" sz="1200" spc="-20" dirty="0">
              <a:solidFill>
                <a:srgbClr val="FF99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Lato Regular"/>
            </a:endParaRPr>
          </a:p>
        </p:txBody>
      </p:sp>
      <p:sp>
        <p:nvSpPr>
          <p:cNvPr id="53" name="Shape 642"/>
          <p:cNvSpPr/>
          <p:nvPr/>
        </p:nvSpPr>
        <p:spPr>
          <a:xfrm>
            <a:off x="7744040" y="4965412"/>
            <a:ext cx="4328898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algn="ctr">
              <a:defRPr sz="1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ru-RU" sz="1200" dirty="0" smtClean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 Regular"/>
              </a:rPr>
              <a:t>Создание высокооплачиваемых позиций </a:t>
            </a:r>
            <a:r>
              <a:rPr lang="ru-RU" sz="1200" dirty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 Regular"/>
              </a:rPr>
              <a:t>научных квалифицированных кадров во всех регионах страны</a:t>
            </a:r>
            <a:endParaRPr lang="en-US" sz="1200" dirty="0">
              <a:solidFill>
                <a:srgbClr val="FF99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Lato Regular"/>
            </a:endParaRPr>
          </a:p>
        </p:txBody>
      </p:sp>
      <p:sp>
        <p:nvSpPr>
          <p:cNvPr id="54" name="Shape 642"/>
          <p:cNvSpPr/>
          <p:nvPr/>
        </p:nvSpPr>
        <p:spPr>
          <a:xfrm>
            <a:off x="7728426" y="6207220"/>
            <a:ext cx="4171755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algn="ctr">
              <a:defRPr sz="1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ru-RU" sz="1200" dirty="0" smtClean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 Regular"/>
              </a:rPr>
              <a:t>Создание комплексной системы поддержки востребованной научной инфраструктуры</a:t>
            </a:r>
            <a:endParaRPr lang="en-US" sz="1200" dirty="0">
              <a:solidFill>
                <a:srgbClr val="FF99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Lato Regular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0"/>
            <a:ext cx="263357" cy="810403"/>
          </a:xfrm>
          <a:prstGeom prst="rect">
            <a:avLst/>
          </a:prstGeom>
          <a:gradFill>
            <a:gsLst>
              <a:gs pos="0">
                <a:srgbClr val="EB003A"/>
              </a:gs>
              <a:gs pos="80000">
                <a:srgbClr val="FE3C00"/>
              </a:gs>
              <a:gs pos="100000">
                <a:srgbClr val="FE3C0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" y="7598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000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" grpId="0"/>
      <p:bldP spid="22" grpId="0"/>
      <p:bldP spid="25" grpId="0" animBg="1"/>
      <p:bldP spid="36" grpId="0"/>
      <p:bldP spid="43" grpId="0"/>
      <p:bldP spid="47" grpId="0"/>
      <p:bldP spid="48" grpId="0"/>
      <p:bldP spid="49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062" y="2429903"/>
            <a:ext cx="5976937" cy="73866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Поддержка аспирантов (</a:t>
            </a:r>
            <a:r>
              <a:rPr lang="ru-RU" sz="1400" b="1" dirty="0" err="1">
                <a:solidFill>
                  <a:prstClr val="black"/>
                </a:solidFill>
              </a:rPr>
              <a:t>постдокторантура</a:t>
            </a:r>
            <a:r>
              <a:rPr lang="ru-RU" sz="1400" b="1" dirty="0" smtClean="0">
                <a:solidFill>
                  <a:prstClr val="black"/>
                </a:solidFill>
              </a:rPr>
              <a:t>)»</a:t>
            </a:r>
            <a:br>
              <a:rPr lang="ru-RU" sz="1400" b="1" dirty="0" smtClean="0">
                <a:solidFill>
                  <a:prstClr val="black"/>
                </a:solidFill>
              </a:rPr>
            </a:b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u="sng" dirty="0">
                <a:solidFill>
                  <a:prstClr val="black"/>
                </a:solidFill>
              </a:rPr>
              <a:t>150 проектов </a:t>
            </a:r>
            <a:r>
              <a:rPr lang="ru-RU" sz="1400" dirty="0" smtClean="0">
                <a:solidFill>
                  <a:prstClr val="black"/>
                </a:solidFill>
              </a:rPr>
              <a:t>с </a:t>
            </a:r>
            <a:r>
              <a:rPr lang="ru-RU" sz="1400" dirty="0">
                <a:solidFill>
                  <a:prstClr val="black"/>
                </a:solidFill>
              </a:rPr>
              <a:t>общим объемом финансирования в 2018 г. - 108 млн. руб., при средней оценке затрат на один проект 0,72 млн. руб. в </a:t>
            </a:r>
            <a:r>
              <a:rPr lang="ru-RU" sz="1400" dirty="0" smtClean="0">
                <a:solidFill>
                  <a:prstClr val="black"/>
                </a:solidFill>
              </a:rPr>
              <a:t>год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D3760C9-DFE2-4170-8778-0767BCD4B16C}"/>
              </a:ext>
            </a:extLst>
          </p:cNvPr>
          <p:cNvSpPr txBox="1"/>
          <p:nvPr/>
        </p:nvSpPr>
        <p:spPr>
          <a:xfrm>
            <a:off x="206600" y="40962"/>
            <a:ext cx="1020988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cap="all" dirty="0">
                <a:solidFill>
                  <a:prstClr val="black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  <a:t>Расширение линейки грантов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  <a:t>РФФИ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  <a:t>предложения  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  <a:t>Минобрнауки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Roboto Light" panose="02000000000000000000" pitchFamily="2" charset="0"/>
                <a:cs typeface="Arial" pitchFamily="34" charset="0"/>
              </a:rPr>
              <a:t>России в рамках государственного задания РФФИ</a:t>
            </a:r>
            <a:endParaRPr lang="ru-RU" sz="2000" dirty="0">
              <a:solidFill>
                <a:srgbClr val="FF0000"/>
              </a:solidFill>
              <a:latin typeface="Arial" pitchFamily="34" charset="0"/>
              <a:ea typeface="Roboto Light" panose="02000000000000000000" pitchFamily="2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063" y="10045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Для </a:t>
            </a:r>
            <a:r>
              <a:rPr lang="ru-RU" dirty="0"/>
              <a:t>развития кадрового потенциала России </a:t>
            </a:r>
            <a:r>
              <a:rPr lang="ru-RU" dirty="0" smtClean="0"/>
              <a:t>предлагается реализовать </a:t>
            </a:r>
            <a:r>
              <a:rPr lang="ru-RU" dirty="0"/>
              <a:t>следующие проекты в 2018 г. и последующем периоде 2019 - 2022 гг. с общим объемом финансирования </a:t>
            </a:r>
          </a:p>
          <a:p>
            <a:pPr algn="ctr"/>
            <a:r>
              <a:rPr lang="ru-RU" b="1" dirty="0"/>
              <a:t>869 млн. руб.: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35824" y="3304503"/>
            <a:ext cx="5976937" cy="73866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Молодые ученые до 39 лет</a:t>
            </a:r>
            <a:r>
              <a:rPr lang="ru-RU" sz="1400" b="1" dirty="0" smtClean="0">
                <a:solidFill>
                  <a:prstClr val="black"/>
                </a:solidFill>
              </a:rPr>
              <a:t>»</a:t>
            </a:r>
            <a:br>
              <a:rPr lang="ru-RU" sz="1400" b="1" dirty="0" smtClean="0">
                <a:solidFill>
                  <a:prstClr val="black"/>
                </a:solidFill>
              </a:rPr>
            </a:br>
            <a:r>
              <a:rPr lang="ru-RU" sz="1400" u="sng" dirty="0" smtClean="0">
                <a:solidFill>
                  <a:prstClr val="black"/>
                </a:solidFill>
              </a:rPr>
              <a:t>300 </a:t>
            </a:r>
            <a:r>
              <a:rPr lang="ru-RU" sz="1400" u="sng" dirty="0">
                <a:solidFill>
                  <a:prstClr val="black"/>
                </a:solidFill>
              </a:rPr>
              <a:t>проектов </a:t>
            </a:r>
            <a:r>
              <a:rPr lang="ru-RU" sz="1400" dirty="0" smtClean="0">
                <a:solidFill>
                  <a:prstClr val="black"/>
                </a:solidFill>
              </a:rPr>
              <a:t>с </a:t>
            </a:r>
            <a:r>
              <a:rPr lang="ru-RU" sz="1400" dirty="0">
                <a:solidFill>
                  <a:prstClr val="black"/>
                </a:solidFill>
              </a:rPr>
              <a:t>общим объемом </a:t>
            </a:r>
            <a:r>
              <a:rPr lang="ru-RU" sz="1400" dirty="0" smtClean="0">
                <a:solidFill>
                  <a:prstClr val="black"/>
                </a:solidFill>
              </a:rPr>
              <a:t>финансирования в </a:t>
            </a:r>
            <a:r>
              <a:rPr lang="ru-RU" sz="1400" dirty="0">
                <a:solidFill>
                  <a:prstClr val="black"/>
                </a:solidFill>
              </a:rPr>
              <a:t>2018 г. - 324 млн. руб., при средней оценке затрат на один проект 1,08 млн. руб. </a:t>
            </a:r>
            <a:r>
              <a:rPr lang="ru-RU" sz="1400" dirty="0" smtClean="0">
                <a:solidFill>
                  <a:prstClr val="black"/>
                </a:solidFill>
              </a:rPr>
              <a:t>в год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9061" y="4181902"/>
            <a:ext cx="5976937" cy="73866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Ведущие ученые» </a:t>
            </a:r>
            <a:r>
              <a:rPr lang="ru-RU" sz="1400" b="1" dirty="0" smtClean="0">
                <a:solidFill>
                  <a:prstClr val="black"/>
                </a:solidFill>
              </a:rPr>
              <a:t/>
            </a:r>
            <a:br>
              <a:rPr lang="ru-RU" sz="1400" b="1" dirty="0" smtClean="0">
                <a:solidFill>
                  <a:prstClr val="black"/>
                </a:solidFill>
              </a:rPr>
            </a:br>
            <a:r>
              <a:rPr lang="ru-RU" sz="1400" u="sng" dirty="0" smtClean="0">
                <a:solidFill>
                  <a:prstClr val="black"/>
                </a:solidFill>
              </a:rPr>
              <a:t>170 </a:t>
            </a:r>
            <a:r>
              <a:rPr lang="ru-RU" sz="1400" u="sng" dirty="0">
                <a:solidFill>
                  <a:prstClr val="black"/>
                </a:solidFill>
              </a:rPr>
              <a:t>проектов </a:t>
            </a:r>
            <a:r>
              <a:rPr lang="ru-RU" sz="1400" dirty="0" smtClean="0">
                <a:solidFill>
                  <a:prstClr val="black"/>
                </a:solidFill>
              </a:rPr>
              <a:t>с </a:t>
            </a:r>
            <a:r>
              <a:rPr lang="ru-RU" sz="1400" dirty="0">
                <a:solidFill>
                  <a:prstClr val="black"/>
                </a:solidFill>
              </a:rPr>
              <a:t>общим объемом финансирования в 2018 г.- </a:t>
            </a:r>
            <a:r>
              <a:rPr lang="ru-RU" sz="1400" dirty="0" smtClean="0">
                <a:solidFill>
                  <a:prstClr val="black"/>
                </a:solidFill>
              </a:rPr>
              <a:t>245 </a:t>
            </a:r>
            <a:r>
              <a:rPr lang="ru-RU" sz="1400" dirty="0">
                <a:solidFill>
                  <a:prstClr val="black"/>
                </a:solidFill>
              </a:rPr>
              <a:t>млн. руб., при средней оценке затрат на один проект 1,44 млн. руб. в </a:t>
            </a:r>
            <a:r>
              <a:rPr lang="ru-RU" sz="1400" dirty="0" smtClean="0">
                <a:solidFill>
                  <a:prstClr val="black"/>
                </a:solidFill>
              </a:rPr>
              <a:t>год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1753" y="5066600"/>
            <a:ext cx="5976937" cy="73866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Федеральные </a:t>
            </a:r>
            <a:r>
              <a:rPr lang="ru-RU" sz="1400" b="1" dirty="0" smtClean="0">
                <a:solidFill>
                  <a:prstClr val="black"/>
                </a:solidFill>
              </a:rPr>
              <a:t>профессора»</a:t>
            </a:r>
          </a:p>
          <a:p>
            <a:pPr algn="ctr"/>
            <a:r>
              <a:rPr lang="ru-RU" sz="1400" u="sng" dirty="0" smtClean="0">
                <a:solidFill>
                  <a:prstClr val="black"/>
                </a:solidFill>
              </a:rPr>
              <a:t>100 </a:t>
            </a:r>
            <a:r>
              <a:rPr lang="ru-RU" sz="1400" u="sng" dirty="0">
                <a:solidFill>
                  <a:prstClr val="black"/>
                </a:solidFill>
              </a:rPr>
              <a:t>проектов </a:t>
            </a:r>
            <a:r>
              <a:rPr lang="ru-RU" sz="1400" dirty="0">
                <a:solidFill>
                  <a:prstClr val="black"/>
                </a:solidFill>
              </a:rPr>
              <a:t>с общим объемом финансирования в 2018 г.- </a:t>
            </a:r>
            <a:r>
              <a:rPr lang="ru-RU" sz="1400" dirty="0" smtClean="0">
                <a:solidFill>
                  <a:prstClr val="black"/>
                </a:solidFill>
              </a:rPr>
              <a:t>192 </a:t>
            </a:r>
            <a:r>
              <a:rPr lang="ru-RU" sz="1400" dirty="0">
                <a:solidFill>
                  <a:prstClr val="black"/>
                </a:solidFill>
              </a:rPr>
              <a:t>млн. руб., при средней оценке затрат на один проект 1,92 млн. руб. в </a:t>
            </a:r>
            <a:r>
              <a:rPr lang="ru-RU" sz="1400" dirty="0" smtClean="0">
                <a:solidFill>
                  <a:prstClr val="black"/>
                </a:solidFill>
              </a:rPr>
              <a:t>год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528048" y="980728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Кроме того, предлагается реализация следующих </a:t>
            </a:r>
            <a:r>
              <a:rPr lang="ru-RU" dirty="0"/>
              <a:t>отдельных проектов </a:t>
            </a:r>
            <a:r>
              <a:rPr lang="ru-RU" dirty="0" smtClean="0"/>
              <a:t>в </a:t>
            </a:r>
            <a:r>
              <a:rPr lang="ru-RU" dirty="0"/>
              <a:t>2018 г.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общим объемом финансирования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 </a:t>
            </a:r>
            <a:r>
              <a:rPr lang="ru-RU" b="1" dirty="0"/>
              <a:t>900 – 2 000 млн. </a:t>
            </a:r>
            <a:r>
              <a:rPr lang="ru-RU" b="1" dirty="0" smtClean="0"/>
              <a:t>руб.: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40016" y="1004535"/>
            <a:ext cx="0" cy="53047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384032" y="2258869"/>
            <a:ext cx="5688907" cy="954107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«Предоставление лицензионного доступа к информационным </a:t>
            </a:r>
            <a:r>
              <a:rPr lang="ru-RU" sz="1400" b="1" dirty="0" err="1">
                <a:solidFill>
                  <a:prstClr val="black"/>
                </a:solidFill>
              </a:rPr>
              <a:t>наукометрическим</a:t>
            </a:r>
            <a:r>
              <a:rPr lang="ru-RU" sz="1400" b="1" dirty="0">
                <a:solidFill>
                  <a:prstClr val="black"/>
                </a:solidFill>
              </a:rPr>
              <a:t> базам данных и полнотекстовым научным ресурсам</a:t>
            </a:r>
            <a:r>
              <a:rPr lang="ru-RU" sz="1400" b="1" dirty="0" smtClean="0">
                <a:solidFill>
                  <a:prstClr val="black"/>
                </a:solidFill>
              </a:rPr>
              <a:t>»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 </a:t>
            </a:r>
            <a:r>
              <a:rPr lang="ru-RU" sz="1400" dirty="0">
                <a:solidFill>
                  <a:prstClr val="black"/>
                </a:solidFill>
              </a:rPr>
              <a:t>общим объемом финансирования – 300 - 400 млн. </a:t>
            </a:r>
            <a:r>
              <a:rPr lang="ru-RU" sz="1400" dirty="0" smtClean="0">
                <a:solidFill>
                  <a:prstClr val="black"/>
                </a:solidFill>
              </a:rPr>
              <a:t>руб.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84032" y="3304503"/>
            <a:ext cx="5682038" cy="738664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Лаборатории на базе ВУЗов, участвующих в проектах </a:t>
            </a:r>
            <a:r>
              <a:rPr lang="ru-RU" sz="1400" b="1" dirty="0" err="1">
                <a:solidFill>
                  <a:prstClr val="black"/>
                </a:solidFill>
              </a:rPr>
              <a:t>MegaScience</a:t>
            </a:r>
            <a:r>
              <a:rPr lang="ru-RU" sz="1400" b="1" dirty="0">
                <a:solidFill>
                  <a:prstClr val="black"/>
                </a:solidFill>
              </a:rPr>
              <a:t>»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д</a:t>
            </a:r>
            <a:r>
              <a:rPr lang="ru-RU" sz="1400" dirty="0" smtClean="0">
                <a:solidFill>
                  <a:prstClr val="black"/>
                </a:solidFill>
              </a:rPr>
              <a:t>о 20 </a:t>
            </a:r>
            <a:r>
              <a:rPr lang="ru-RU" sz="1400" dirty="0">
                <a:solidFill>
                  <a:prstClr val="black"/>
                </a:solidFill>
              </a:rPr>
              <a:t>проектов </a:t>
            </a:r>
            <a:r>
              <a:rPr lang="ru-RU" sz="1400" dirty="0" smtClean="0">
                <a:solidFill>
                  <a:prstClr val="black"/>
                </a:solidFill>
              </a:rPr>
              <a:t>с </a:t>
            </a:r>
            <a:r>
              <a:rPr lang="ru-RU" sz="1400" dirty="0">
                <a:solidFill>
                  <a:prstClr val="black"/>
                </a:solidFill>
              </a:rPr>
              <a:t>общим объемом финансирования – </a:t>
            </a:r>
            <a:r>
              <a:rPr lang="ru-RU" sz="1400" dirty="0" smtClean="0">
                <a:solidFill>
                  <a:prstClr val="black"/>
                </a:solidFill>
              </a:rPr>
              <a:t>1 000 </a:t>
            </a:r>
            <a:r>
              <a:rPr lang="ru-RU" sz="1400" dirty="0">
                <a:solidFill>
                  <a:prstClr val="black"/>
                </a:solidFill>
              </a:rPr>
              <a:t>млн. руб</a:t>
            </a:r>
            <a:r>
              <a:rPr lang="ru-RU" sz="1400" dirty="0" smtClean="0">
                <a:solidFill>
                  <a:prstClr val="black"/>
                </a:solidFill>
              </a:rPr>
              <a:t>.,</a:t>
            </a:r>
            <a:br>
              <a:rPr lang="ru-RU" sz="1400" dirty="0" smtClean="0">
                <a:solidFill>
                  <a:prstClr val="black"/>
                </a:solidFill>
              </a:rPr>
            </a:b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при средней оценке затрат на один проект до 50 млн. руб. 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83740" y="4181902"/>
            <a:ext cx="5682038" cy="954107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Выполнение фундаментальных исследований по целям и задачам КНТП (на создание лаборатории 3-7 человек)»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до 50 </a:t>
            </a:r>
            <a:r>
              <a:rPr lang="ru-RU" sz="1400" dirty="0">
                <a:solidFill>
                  <a:prstClr val="black"/>
                </a:solidFill>
              </a:rPr>
              <a:t>проектов </a:t>
            </a:r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dirty="0">
                <a:solidFill>
                  <a:prstClr val="black"/>
                </a:solidFill>
              </a:rPr>
              <a:t>с общим объемом финансирования – 500 млн. руб., при средней оценке затрат на один проект до 10 млн. руб. 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83740" y="5283205"/>
            <a:ext cx="5682038" cy="954107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Участие российских ученых в научных проектах и </a:t>
            </a:r>
            <a:r>
              <a:rPr lang="ru-RU" sz="1400" b="1" dirty="0" smtClean="0">
                <a:solidFill>
                  <a:prstClr val="black"/>
                </a:solidFill>
              </a:rPr>
              <a:t>мероприятиях</a:t>
            </a:r>
            <a:br>
              <a:rPr lang="ru-RU" sz="1400" b="1" dirty="0" smtClean="0">
                <a:solidFill>
                  <a:prstClr val="black"/>
                </a:solidFill>
              </a:rPr>
            </a:b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за рубежом»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до </a:t>
            </a:r>
            <a:r>
              <a:rPr lang="ru-RU" sz="1400" dirty="0">
                <a:solidFill>
                  <a:prstClr val="black"/>
                </a:solidFill>
              </a:rPr>
              <a:t>40 проектов </a:t>
            </a:r>
            <a:r>
              <a:rPr lang="ru-RU" sz="1400" dirty="0" smtClean="0">
                <a:solidFill>
                  <a:prstClr val="black"/>
                </a:solidFill>
              </a:rPr>
              <a:t>с </a:t>
            </a:r>
            <a:r>
              <a:rPr lang="ru-RU" sz="1400" dirty="0">
                <a:solidFill>
                  <a:prstClr val="black"/>
                </a:solidFill>
              </a:rPr>
              <a:t>общим объемом финансирования – 20 млн. руб., при средней оценке затрат на один проект до 0,5 </a:t>
            </a:r>
            <a:r>
              <a:rPr lang="ru-RU" sz="1400" dirty="0" smtClean="0">
                <a:solidFill>
                  <a:prstClr val="black"/>
                </a:solidFill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</a:rPr>
              <a:t>.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0" y="0"/>
            <a:ext cx="263357" cy="810403"/>
          </a:xfrm>
          <a:prstGeom prst="rect">
            <a:avLst/>
          </a:prstGeom>
          <a:gradFill>
            <a:gsLst>
              <a:gs pos="0">
                <a:srgbClr val="EB003A"/>
              </a:gs>
              <a:gs pos="80000">
                <a:srgbClr val="FE3C00"/>
              </a:gs>
              <a:gs pos="100000">
                <a:srgbClr val="FE3C0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1" y="7598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851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Прямоугольник 436"/>
          <p:cNvSpPr/>
          <p:nvPr/>
        </p:nvSpPr>
        <p:spPr>
          <a:xfrm>
            <a:off x="0" y="0"/>
            <a:ext cx="263357" cy="797600"/>
          </a:xfrm>
          <a:prstGeom prst="rect">
            <a:avLst/>
          </a:prstGeom>
          <a:gradFill>
            <a:gsLst>
              <a:gs pos="0">
                <a:srgbClr val="EB003A"/>
              </a:gs>
              <a:gs pos="80000">
                <a:srgbClr val="FE3C00"/>
              </a:gs>
              <a:gs pos="100000">
                <a:srgbClr val="FE3C0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57" name="Straight Arrow Connector 22"/>
          <p:cNvCxnSpPr>
            <a:stCxn id="348" idx="0"/>
          </p:cNvCxnSpPr>
          <p:nvPr/>
        </p:nvCxnSpPr>
        <p:spPr>
          <a:xfrm flipH="1">
            <a:off x="6672070" y="6079152"/>
            <a:ext cx="748967" cy="223415"/>
          </a:xfrm>
          <a:prstGeom prst="straightConnector1">
            <a:avLst/>
          </a:prstGeom>
          <a:ln w="63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5"/>
          <p:cNvGrpSpPr/>
          <p:nvPr/>
        </p:nvGrpSpPr>
        <p:grpSpPr>
          <a:xfrm>
            <a:off x="407307" y="4528375"/>
            <a:ext cx="5152904" cy="2068017"/>
            <a:chOff x="989013" y="1222507"/>
            <a:chExt cx="9947022" cy="4934845"/>
          </a:xfrm>
        </p:grpSpPr>
        <p:grpSp>
          <p:nvGrpSpPr>
            <p:cNvPr id="3" name="Group 28"/>
            <p:cNvGrpSpPr/>
            <p:nvPr/>
          </p:nvGrpSpPr>
          <p:grpSpPr>
            <a:xfrm>
              <a:off x="3656012" y="2069185"/>
              <a:ext cx="4465820" cy="4088167"/>
              <a:chOff x="1065212" y="1769634"/>
              <a:chExt cx="4465820" cy="4088167"/>
            </a:xfrm>
          </p:grpSpPr>
          <p:grpSp>
            <p:nvGrpSpPr>
              <p:cNvPr id="13" name="Group 23"/>
              <p:cNvGrpSpPr/>
              <p:nvPr/>
            </p:nvGrpSpPr>
            <p:grpSpPr>
              <a:xfrm>
                <a:off x="1065212" y="1769634"/>
                <a:ext cx="4465820" cy="4088167"/>
                <a:chOff x="1927810" y="1769634"/>
                <a:chExt cx="4547602" cy="4163032"/>
              </a:xfrm>
            </p:grpSpPr>
            <p:cxnSp>
              <p:nvCxnSpPr>
                <p:cNvPr id="18" name="Straight Arrow Connector 19"/>
                <p:cNvCxnSpPr/>
                <p:nvPr/>
              </p:nvCxnSpPr>
              <p:spPr>
                <a:xfrm rot="5400000" flipH="1" flipV="1">
                  <a:off x="1933392" y="3292840"/>
                  <a:ext cx="3048000" cy="1588"/>
                </a:xfrm>
                <a:prstGeom prst="straightConnector1">
                  <a:avLst/>
                </a:prstGeom>
                <a:ln w="63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21"/>
                <p:cNvCxnSpPr/>
                <p:nvPr/>
              </p:nvCxnSpPr>
              <p:spPr>
                <a:xfrm flipH="1">
                  <a:off x="1927810" y="4800600"/>
                  <a:ext cx="1529583" cy="1132066"/>
                </a:xfrm>
                <a:prstGeom prst="straightConnector1">
                  <a:avLst/>
                </a:prstGeom>
                <a:ln w="63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22"/>
                <p:cNvCxnSpPr/>
                <p:nvPr/>
              </p:nvCxnSpPr>
              <p:spPr>
                <a:xfrm flipV="1">
                  <a:off x="3427412" y="4800600"/>
                  <a:ext cx="3048000" cy="1588"/>
                </a:xfrm>
                <a:prstGeom prst="straightConnector1">
                  <a:avLst/>
                </a:prstGeom>
                <a:ln w="63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53"/>
              <p:cNvGrpSpPr/>
              <p:nvPr/>
            </p:nvGrpSpPr>
            <p:grpSpPr>
              <a:xfrm>
                <a:off x="1507797" y="2351545"/>
                <a:ext cx="3487277" cy="3209757"/>
                <a:chOff x="2400929" y="1371601"/>
                <a:chExt cx="4050269" cy="3727948"/>
              </a:xfrm>
            </p:grpSpPr>
            <p:sp>
              <p:nvSpPr>
                <p:cNvPr id="15" name="Rectangle 13"/>
                <p:cNvSpPr/>
                <p:nvPr/>
              </p:nvSpPr>
              <p:spPr>
                <a:xfrm>
                  <a:off x="3616702" y="1371604"/>
                  <a:ext cx="2818847" cy="280055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3399CC"/>
                    </a:gs>
                  </a:gsLst>
                  <a:lin ang="18900000" scaled="1"/>
                  <a:tileRect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2"/>
                <p:cNvSpPr/>
                <p:nvPr/>
              </p:nvSpPr>
              <p:spPr>
                <a:xfrm>
                  <a:off x="2400929" y="1371601"/>
                  <a:ext cx="1239977" cy="3691976"/>
                </a:xfrm>
                <a:custGeom>
                  <a:avLst/>
                  <a:gdLst>
                    <a:gd name="connsiteX0" fmla="*/ 0 w 925417"/>
                    <a:gd name="connsiteY0" fmla="*/ 0 h 3213253"/>
                    <a:gd name="connsiteX1" fmla="*/ 925417 w 925417"/>
                    <a:gd name="connsiteY1" fmla="*/ 0 h 3213253"/>
                    <a:gd name="connsiteX2" fmla="*/ 925417 w 925417"/>
                    <a:gd name="connsiteY2" fmla="*/ 3213253 h 3213253"/>
                    <a:gd name="connsiteX3" fmla="*/ 0 w 925417"/>
                    <a:gd name="connsiteY3" fmla="*/ 3213253 h 3213253"/>
                    <a:gd name="connsiteX4" fmla="*/ 0 w 925417"/>
                    <a:gd name="connsiteY4" fmla="*/ 0 h 3213253"/>
                    <a:gd name="connsiteX0" fmla="*/ 0 w 938022"/>
                    <a:gd name="connsiteY0" fmla="*/ 664684 h 3877937"/>
                    <a:gd name="connsiteX1" fmla="*/ 938022 w 938022"/>
                    <a:gd name="connsiteY1" fmla="*/ 0 h 3877937"/>
                    <a:gd name="connsiteX2" fmla="*/ 925417 w 938022"/>
                    <a:gd name="connsiteY2" fmla="*/ 3877937 h 3877937"/>
                    <a:gd name="connsiteX3" fmla="*/ 0 w 938022"/>
                    <a:gd name="connsiteY3" fmla="*/ 3877937 h 3877937"/>
                    <a:gd name="connsiteX4" fmla="*/ 0 w 938022"/>
                    <a:gd name="connsiteY4" fmla="*/ 664684 h 3877937"/>
                    <a:gd name="connsiteX0" fmla="*/ 0 w 942224"/>
                    <a:gd name="connsiteY0" fmla="*/ 664684 h 3877937"/>
                    <a:gd name="connsiteX1" fmla="*/ 938022 w 942224"/>
                    <a:gd name="connsiteY1" fmla="*/ 0 h 3877937"/>
                    <a:gd name="connsiteX2" fmla="*/ 938022 w 942224"/>
                    <a:gd name="connsiteY2" fmla="*/ 3185710 h 3877937"/>
                    <a:gd name="connsiteX3" fmla="*/ 0 w 942224"/>
                    <a:gd name="connsiteY3" fmla="*/ 3877937 h 3877937"/>
                    <a:gd name="connsiteX4" fmla="*/ 0 w 942224"/>
                    <a:gd name="connsiteY4" fmla="*/ 664684 h 3877937"/>
                    <a:gd name="connsiteX0" fmla="*/ 0 w 938202"/>
                    <a:gd name="connsiteY0" fmla="*/ 664684 h 3877937"/>
                    <a:gd name="connsiteX1" fmla="*/ 938022 w 938202"/>
                    <a:gd name="connsiteY1" fmla="*/ 0 h 3877937"/>
                    <a:gd name="connsiteX2" fmla="*/ 934000 w 938202"/>
                    <a:gd name="connsiteY2" fmla="*/ 3217031 h 3877937"/>
                    <a:gd name="connsiteX3" fmla="*/ 0 w 938202"/>
                    <a:gd name="connsiteY3" fmla="*/ 3877937 h 3877937"/>
                    <a:gd name="connsiteX4" fmla="*/ 0 w 938202"/>
                    <a:gd name="connsiteY4" fmla="*/ 664684 h 3877937"/>
                    <a:gd name="connsiteX0" fmla="*/ 0 w 938022"/>
                    <a:gd name="connsiteY0" fmla="*/ 664684 h 4227790"/>
                    <a:gd name="connsiteX1" fmla="*/ 938022 w 938022"/>
                    <a:gd name="connsiteY1" fmla="*/ 0 h 4227790"/>
                    <a:gd name="connsiteX2" fmla="*/ 934000 w 938022"/>
                    <a:gd name="connsiteY2" fmla="*/ 3217031 h 4227790"/>
                    <a:gd name="connsiteX3" fmla="*/ 107222 w 938022"/>
                    <a:gd name="connsiteY3" fmla="*/ 4227790 h 4227790"/>
                    <a:gd name="connsiteX4" fmla="*/ 0 w 938022"/>
                    <a:gd name="connsiteY4" fmla="*/ 664684 h 4227790"/>
                    <a:gd name="connsiteX0" fmla="*/ 0 w 830800"/>
                    <a:gd name="connsiteY0" fmla="*/ 581386 h 4227790"/>
                    <a:gd name="connsiteX1" fmla="*/ 830800 w 830800"/>
                    <a:gd name="connsiteY1" fmla="*/ 0 h 4227790"/>
                    <a:gd name="connsiteX2" fmla="*/ 826778 w 830800"/>
                    <a:gd name="connsiteY2" fmla="*/ 3217031 h 4227790"/>
                    <a:gd name="connsiteX3" fmla="*/ 0 w 830800"/>
                    <a:gd name="connsiteY3" fmla="*/ 4227790 h 4227790"/>
                    <a:gd name="connsiteX4" fmla="*/ 0 w 830800"/>
                    <a:gd name="connsiteY4" fmla="*/ 581386 h 4227790"/>
                    <a:gd name="connsiteX0" fmla="*/ 0 w 830800"/>
                    <a:gd name="connsiteY0" fmla="*/ 989547 h 4227790"/>
                    <a:gd name="connsiteX1" fmla="*/ 830800 w 830800"/>
                    <a:gd name="connsiteY1" fmla="*/ 0 h 4227790"/>
                    <a:gd name="connsiteX2" fmla="*/ 826778 w 830800"/>
                    <a:gd name="connsiteY2" fmla="*/ 3217031 h 4227790"/>
                    <a:gd name="connsiteX3" fmla="*/ 0 w 830800"/>
                    <a:gd name="connsiteY3" fmla="*/ 4227790 h 4227790"/>
                    <a:gd name="connsiteX4" fmla="*/ 0 w 830800"/>
                    <a:gd name="connsiteY4" fmla="*/ 989547 h 42277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0800" h="4227790">
                      <a:moveTo>
                        <a:pt x="0" y="989547"/>
                      </a:moveTo>
                      <a:lnTo>
                        <a:pt x="830800" y="0"/>
                      </a:lnTo>
                      <a:cubicBezTo>
                        <a:pt x="826598" y="1292646"/>
                        <a:pt x="830980" y="1924385"/>
                        <a:pt x="826778" y="3217031"/>
                      </a:cubicBezTo>
                      <a:lnTo>
                        <a:pt x="0" y="4227790"/>
                      </a:lnTo>
                      <a:lnTo>
                        <a:pt x="0" y="98954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3399CC"/>
                    </a:gs>
                  </a:gsLst>
                  <a:lin ang="18900000" scaled="1"/>
                  <a:tileRect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4"/>
                <p:cNvSpPr/>
                <p:nvPr/>
              </p:nvSpPr>
              <p:spPr>
                <a:xfrm>
                  <a:off x="2409872" y="4172155"/>
                  <a:ext cx="4041326" cy="927394"/>
                </a:xfrm>
                <a:custGeom>
                  <a:avLst/>
                  <a:gdLst>
                    <a:gd name="connsiteX0" fmla="*/ 0 w 3227943"/>
                    <a:gd name="connsiteY0" fmla="*/ 0 h 1219200"/>
                    <a:gd name="connsiteX1" fmla="*/ 3227943 w 3227943"/>
                    <a:gd name="connsiteY1" fmla="*/ 0 h 1219200"/>
                    <a:gd name="connsiteX2" fmla="*/ 3227943 w 3227943"/>
                    <a:gd name="connsiteY2" fmla="*/ 1219200 h 1219200"/>
                    <a:gd name="connsiteX3" fmla="*/ 0 w 3227943"/>
                    <a:gd name="connsiteY3" fmla="*/ 1219200 h 1219200"/>
                    <a:gd name="connsiteX4" fmla="*/ 0 w 3227943"/>
                    <a:gd name="connsiteY4" fmla="*/ 0 h 1219200"/>
                    <a:gd name="connsiteX0" fmla="*/ 0 w 4131326"/>
                    <a:gd name="connsiteY0" fmla="*/ 20549 h 1239749"/>
                    <a:gd name="connsiteX1" fmla="*/ 4131326 w 4131326"/>
                    <a:gd name="connsiteY1" fmla="*/ 0 h 1239749"/>
                    <a:gd name="connsiteX2" fmla="*/ 3227943 w 4131326"/>
                    <a:gd name="connsiteY2" fmla="*/ 1239749 h 1239749"/>
                    <a:gd name="connsiteX3" fmla="*/ 0 w 4131326"/>
                    <a:gd name="connsiteY3" fmla="*/ 1239749 h 1239749"/>
                    <a:gd name="connsiteX4" fmla="*/ 0 w 4131326"/>
                    <a:gd name="connsiteY4" fmla="*/ 20549 h 1239749"/>
                    <a:gd name="connsiteX0" fmla="*/ 0 w 4173945"/>
                    <a:gd name="connsiteY0" fmla="*/ 31483 h 1250683"/>
                    <a:gd name="connsiteX1" fmla="*/ 4173945 w 4173945"/>
                    <a:gd name="connsiteY1" fmla="*/ 0 h 1250683"/>
                    <a:gd name="connsiteX2" fmla="*/ 3227943 w 4173945"/>
                    <a:gd name="connsiteY2" fmla="*/ 1250683 h 1250683"/>
                    <a:gd name="connsiteX3" fmla="*/ 0 w 4173945"/>
                    <a:gd name="connsiteY3" fmla="*/ 1250683 h 1250683"/>
                    <a:gd name="connsiteX4" fmla="*/ 0 w 4173945"/>
                    <a:gd name="connsiteY4" fmla="*/ 31483 h 1250683"/>
                    <a:gd name="connsiteX0" fmla="*/ 988280 w 4173945"/>
                    <a:gd name="connsiteY0" fmla="*/ 13261 h 1250683"/>
                    <a:gd name="connsiteX1" fmla="*/ 4173945 w 4173945"/>
                    <a:gd name="connsiteY1" fmla="*/ 0 h 1250683"/>
                    <a:gd name="connsiteX2" fmla="*/ 3227943 w 4173945"/>
                    <a:gd name="connsiteY2" fmla="*/ 1250683 h 1250683"/>
                    <a:gd name="connsiteX3" fmla="*/ 0 w 4173945"/>
                    <a:gd name="connsiteY3" fmla="*/ 1250683 h 1250683"/>
                    <a:gd name="connsiteX4" fmla="*/ 988280 w 4173945"/>
                    <a:gd name="connsiteY4" fmla="*/ 13261 h 1250683"/>
                    <a:gd name="connsiteX0" fmla="*/ 964834 w 4173945"/>
                    <a:gd name="connsiteY0" fmla="*/ 0 h 1259287"/>
                    <a:gd name="connsiteX1" fmla="*/ 4173945 w 4173945"/>
                    <a:gd name="connsiteY1" fmla="*/ 8604 h 1259287"/>
                    <a:gd name="connsiteX2" fmla="*/ 3227943 w 4173945"/>
                    <a:gd name="connsiteY2" fmla="*/ 1259287 h 1259287"/>
                    <a:gd name="connsiteX3" fmla="*/ 0 w 4173945"/>
                    <a:gd name="connsiteY3" fmla="*/ 1259287 h 1259287"/>
                    <a:gd name="connsiteX4" fmla="*/ 964834 w 4173945"/>
                    <a:gd name="connsiteY4" fmla="*/ 0 h 1259287"/>
                    <a:gd name="connsiteX0" fmla="*/ 964834 w 4147484"/>
                    <a:gd name="connsiteY0" fmla="*/ 0 h 1259287"/>
                    <a:gd name="connsiteX1" fmla="*/ 4147484 w 4147484"/>
                    <a:gd name="connsiteY1" fmla="*/ 46510 h 1259287"/>
                    <a:gd name="connsiteX2" fmla="*/ 3227943 w 4147484"/>
                    <a:gd name="connsiteY2" fmla="*/ 1259287 h 1259287"/>
                    <a:gd name="connsiteX3" fmla="*/ 0 w 4147484"/>
                    <a:gd name="connsiteY3" fmla="*/ 1259287 h 1259287"/>
                    <a:gd name="connsiteX4" fmla="*/ 964834 w 4147484"/>
                    <a:gd name="connsiteY4" fmla="*/ 0 h 1259287"/>
                    <a:gd name="connsiteX0" fmla="*/ 921543 w 4147484"/>
                    <a:gd name="connsiteY0" fmla="*/ 0 h 1226670"/>
                    <a:gd name="connsiteX1" fmla="*/ 4147484 w 4147484"/>
                    <a:gd name="connsiteY1" fmla="*/ 13893 h 1226670"/>
                    <a:gd name="connsiteX2" fmla="*/ 3227943 w 4147484"/>
                    <a:gd name="connsiteY2" fmla="*/ 1226670 h 1226670"/>
                    <a:gd name="connsiteX3" fmla="*/ 0 w 4147484"/>
                    <a:gd name="connsiteY3" fmla="*/ 1226670 h 1226670"/>
                    <a:gd name="connsiteX4" fmla="*/ 921543 w 4147484"/>
                    <a:gd name="connsiteY4" fmla="*/ 0 h 1226670"/>
                    <a:gd name="connsiteX0" fmla="*/ 932013 w 4147484"/>
                    <a:gd name="connsiteY0" fmla="*/ 2855 h 1212776"/>
                    <a:gd name="connsiteX1" fmla="*/ 4147484 w 4147484"/>
                    <a:gd name="connsiteY1" fmla="*/ -1 h 1212776"/>
                    <a:gd name="connsiteX2" fmla="*/ 3227943 w 4147484"/>
                    <a:gd name="connsiteY2" fmla="*/ 1212776 h 1212776"/>
                    <a:gd name="connsiteX3" fmla="*/ 0 w 4147484"/>
                    <a:gd name="connsiteY3" fmla="*/ 1212776 h 1212776"/>
                    <a:gd name="connsiteX4" fmla="*/ 932013 w 4147484"/>
                    <a:gd name="connsiteY4" fmla="*/ 2855 h 1212776"/>
                    <a:gd name="connsiteX0" fmla="*/ 932013 w 4147484"/>
                    <a:gd name="connsiteY0" fmla="*/ 2857 h 1239721"/>
                    <a:gd name="connsiteX1" fmla="*/ 4147484 w 4147484"/>
                    <a:gd name="connsiteY1" fmla="*/ 1 h 1239721"/>
                    <a:gd name="connsiteX2" fmla="*/ 3217625 w 4147484"/>
                    <a:gd name="connsiteY2" fmla="*/ 1239721 h 1239721"/>
                    <a:gd name="connsiteX3" fmla="*/ 0 w 4147484"/>
                    <a:gd name="connsiteY3" fmla="*/ 1212778 h 1239721"/>
                    <a:gd name="connsiteX4" fmla="*/ 932013 w 4147484"/>
                    <a:gd name="connsiteY4" fmla="*/ 2857 h 1239721"/>
                    <a:gd name="connsiteX0" fmla="*/ 937569 w 4153040"/>
                    <a:gd name="connsiteY0" fmla="*/ 2855 h 1239719"/>
                    <a:gd name="connsiteX1" fmla="*/ 4153040 w 4153040"/>
                    <a:gd name="connsiteY1" fmla="*/ -1 h 1239719"/>
                    <a:gd name="connsiteX2" fmla="*/ 3223181 w 4153040"/>
                    <a:gd name="connsiteY2" fmla="*/ 1239719 h 1239719"/>
                    <a:gd name="connsiteX3" fmla="*/ 0 w 4153040"/>
                    <a:gd name="connsiteY3" fmla="*/ 1239719 h 1239719"/>
                    <a:gd name="connsiteX4" fmla="*/ 937569 w 4153040"/>
                    <a:gd name="connsiteY4" fmla="*/ 2855 h 1239719"/>
                    <a:gd name="connsiteX0" fmla="*/ 1412369 w 4627840"/>
                    <a:gd name="connsiteY0" fmla="*/ 2856 h 1239720"/>
                    <a:gd name="connsiteX1" fmla="*/ 4627840 w 4627840"/>
                    <a:gd name="connsiteY1" fmla="*/ 0 h 1239720"/>
                    <a:gd name="connsiteX2" fmla="*/ 3697981 w 4627840"/>
                    <a:gd name="connsiteY2" fmla="*/ 1239720 h 1239720"/>
                    <a:gd name="connsiteX3" fmla="*/ 0 w 4627840"/>
                    <a:gd name="connsiteY3" fmla="*/ 1088635 h 1239720"/>
                    <a:gd name="connsiteX4" fmla="*/ 1412369 w 4627840"/>
                    <a:gd name="connsiteY4" fmla="*/ 2856 h 1239720"/>
                    <a:gd name="connsiteX0" fmla="*/ 1412369 w 4627840"/>
                    <a:gd name="connsiteY0" fmla="*/ 2856 h 1133072"/>
                    <a:gd name="connsiteX1" fmla="*/ 4627840 w 4627840"/>
                    <a:gd name="connsiteY1" fmla="*/ 0 h 1133072"/>
                    <a:gd name="connsiteX2" fmla="*/ 3681321 w 4627840"/>
                    <a:gd name="connsiteY2" fmla="*/ 1133072 h 1133072"/>
                    <a:gd name="connsiteX3" fmla="*/ 0 w 4627840"/>
                    <a:gd name="connsiteY3" fmla="*/ 1088635 h 1133072"/>
                    <a:gd name="connsiteX4" fmla="*/ 1412369 w 4627840"/>
                    <a:gd name="connsiteY4" fmla="*/ 2856 h 1133072"/>
                    <a:gd name="connsiteX0" fmla="*/ 1412369 w 4627840"/>
                    <a:gd name="connsiteY0" fmla="*/ 2856 h 1141959"/>
                    <a:gd name="connsiteX1" fmla="*/ 4627840 w 4627840"/>
                    <a:gd name="connsiteY1" fmla="*/ 0 h 1141959"/>
                    <a:gd name="connsiteX2" fmla="*/ 3531385 w 4627840"/>
                    <a:gd name="connsiteY2" fmla="*/ 1141959 h 1141959"/>
                    <a:gd name="connsiteX3" fmla="*/ 0 w 4627840"/>
                    <a:gd name="connsiteY3" fmla="*/ 1088635 h 1141959"/>
                    <a:gd name="connsiteX4" fmla="*/ 1412369 w 4627840"/>
                    <a:gd name="connsiteY4" fmla="*/ 2856 h 1141959"/>
                    <a:gd name="connsiteX0" fmla="*/ 1412369 w 4627840"/>
                    <a:gd name="connsiteY0" fmla="*/ 2856 h 1133072"/>
                    <a:gd name="connsiteX1" fmla="*/ 4627840 w 4627840"/>
                    <a:gd name="connsiteY1" fmla="*/ 0 h 1133072"/>
                    <a:gd name="connsiteX2" fmla="*/ 3189862 w 4627840"/>
                    <a:gd name="connsiteY2" fmla="*/ 1133072 h 1133072"/>
                    <a:gd name="connsiteX3" fmla="*/ 0 w 4627840"/>
                    <a:gd name="connsiteY3" fmla="*/ 1088635 h 1133072"/>
                    <a:gd name="connsiteX4" fmla="*/ 1412369 w 4627840"/>
                    <a:gd name="connsiteY4" fmla="*/ 2856 h 1133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27840" h="1133072">
                      <a:moveTo>
                        <a:pt x="1412369" y="2856"/>
                      </a:moveTo>
                      <a:lnTo>
                        <a:pt x="4627840" y="0"/>
                      </a:lnTo>
                      <a:lnTo>
                        <a:pt x="3189862" y="1133072"/>
                      </a:lnTo>
                      <a:lnTo>
                        <a:pt x="0" y="1088635"/>
                      </a:lnTo>
                      <a:lnTo>
                        <a:pt x="1412369" y="285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3399CC"/>
                    </a:gs>
                  </a:gsLst>
                  <a:lin ang="18900000" scaled="1"/>
                  <a:tileRect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" name="Group 27"/>
            <p:cNvGrpSpPr/>
            <p:nvPr/>
          </p:nvGrpSpPr>
          <p:grpSpPr>
            <a:xfrm>
              <a:off x="5561012" y="1222507"/>
              <a:ext cx="4267200" cy="1136765"/>
              <a:chOff x="2970212" y="979858"/>
              <a:chExt cx="4267200" cy="1136765"/>
            </a:xfrm>
          </p:grpSpPr>
          <p:sp>
            <p:nvSpPr>
              <p:cNvPr id="11" name="TextBox 10"/>
              <p:cNvSpPr txBox="1"/>
              <p:nvPr/>
            </p:nvSpPr>
            <p:spPr>
              <a:xfrm flipH="1">
                <a:off x="2970212" y="1573138"/>
                <a:ext cx="4267200" cy="54348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lang="ru-RU" sz="800" kern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традиционные/новые </a:t>
                </a:r>
                <a:endParaRPr lang="en-US" sz="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flipH="1">
                <a:off x="2970212" y="979858"/>
                <a:ext cx="3139440" cy="66466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lang="ru-RU" sz="1100" kern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РЫНКИ</a:t>
                </a:r>
                <a:endParaRPr 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 flipH="1">
              <a:off x="8192835" y="4455389"/>
              <a:ext cx="2743200" cy="131097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ru-RU" sz="9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УРОВЕНЬ ГОТОВНОСТИ ТЕХНОЛОГИИ</a:t>
              </a:r>
              <a:endParaRPr lang="en-US" sz="9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989013" y="4953713"/>
              <a:ext cx="2667000" cy="94742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ru-RU" sz="9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СКВОЗНЫЕ ТЕХНОЛОГИИ</a:t>
              </a:r>
              <a:endParaRPr lang="en-US" sz="9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826210" y="1393653"/>
            <a:ext cx="3541598" cy="2251377"/>
            <a:chOff x="1468510" y="1630541"/>
            <a:chExt cx="3563895" cy="2806673"/>
          </a:xfrm>
        </p:grpSpPr>
        <p:sp>
          <p:nvSpPr>
            <p:cNvPr id="33" name="TextBox 32"/>
            <p:cNvSpPr txBox="1"/>
            <p:nvPr/>
          </p:nvSpPr>
          <p:spPr>
            <a:xfrm rot="16200000">
              <a:off x="1067116" y="3186416"/>
              <a:ext cx="1143473" cy="340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РЫНКИ</a:t>
              </a:r>
              <a:endParaRPr lang="en-US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2152405" y="2276952"/>
              <a:ext cx="2880000" cy="2160262"/>
              <a:chOff x="2152405" y="2276952"/>
              <a:chExt cx="2880000" cy="2160262"/>
            </a:xfrm>
          </p:grpSpPr>
          <p:sp>
            <p:nvSpPr>
              <p:cNvPr id="55" name="Rectangle 44"/>
              <p:cNvSpPr/>
              <p:nvPr/>
            </p:nvSpPr>
            <p:spPr>
              <a:xfrm>
                <a:off x="3592405" y="2277083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50000"/>
                    </a:srgb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43"/>
              <p:cNvSpPr/>
              <p:nvPr/>
            </p:nvSpPr>
            <p:spPr>
              <a:xfrm>
                <a:off x="2872405" y="2276952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1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  <a:alpha val="3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42"/>
              <p:cNvSpPr/>
              <p:nvPr/>
            </p:nvSpPr>
            <p:spPr>
              <a:xfrm>
                <a:off x="2152405" y="2277083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7000">
                    <a:schemeClr val="bg1">
                      <a:alpha val="21000"/>
                    </a:schemeClr>
                  </a:gs>
                  <a:gs pos="100000">
                    <a:schemeClr val="accent1">
                      <a:shade val="100000"/>
                      <a:satMod val="115000"/>
                      <a:alpha val="36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0"/>
              <p:cNvSpPr/>
              <p:nvPr/>
            </p:nvSpPr>
            <p:spPr>
              <a:xfrm>
                <a:off x="4312405" y="2276952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44"/>
              <p:cNvSpPr/>
              <p:nvPr/>
            </p:nvSpPr>
            <p:spPr>
              <a:xfrm>
                <a:off x="3592405" y="2997083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50000"/>
                    </a:srgb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43"/>
              <p:cNvSpPr/>
              <p:nvPr/>
            </p:nvSpPr>
            <p:spPr>
              <a:xfrm>
                <a:off x="2872405" y="2996952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1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  <a:alpha val="3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42"/>
              <p:cNvSpPr/>
              <p:nvPr/>
            </p:nvSpPr>
            <p:spPr>
              <a:xfrm>
                <a:off x="2152405" y="2997083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7000">
                    <a:schemeClr val="bg1">
                      <a:alpha val="21000"/>
                    </a:schemeClr>
                  </a:gs>
                  <a:gs pos="100000">
                    <a:schemeClr val="accent1">
                      <a:shade val="100000"/>
                      <a:satMod val="115000"/>
                      <a:alpha val="36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50"/>
              <p:cNvSpPr/>
              <p:nvPr/>
            </p:nvSpPr>
            <p:spPr>
              <a:xfrm>
                <a:off x="4312405" y="2996952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44"/>
              <p:cNvSpPr/>
              <p:nvPr/>
            </p:nvSpPr>
            <p:spPr>
              <a:xfrm>
                <a:off x="3592405" y="3717214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0000"/>
                    </a:schemeClr>
                  </a:gs>
                  <a:gs pos="100000">
                    <a:srgbClr val="FFC000">
                      <a:shade val="100000"/>
                      <a:satMod val="115000"/>
                      <a:alpha val="50000"/>
                    </a:srgb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43"/>
              <p:cNvSpPr/>
              <p:nvPr/>
            </p:nvSpPr>
            <p:spPr>
              <a:xfrm>
                <a:off x="2872405" y="3717083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1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  <a:alpha val="3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42"/>
              <p:cNvSpPr/>
              <p:nvPr/>
            </p:nvSpPr>
            <p:spPr>
              <a:xfrm>
                <a:off x="2152405" y="3717214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7000">
                    <a:schemeClr val="bg1">
                      <a:alpha val="21000"/>
                    </a:schemeClr>
                  </a:gs>
                  <a:gs pos="100000">
                    <a:schemeClr val="accent1">
                      <a:shade val="100000"/>
                      <a:satMod val="115000"/>
                      <a:alpha val="36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50"/>
              <p:cNvSpPr/>
              <p:nvPr/>
            </p:nvSpPr>
            <p:spPr>
              <a:xfrm>
                <a:off x="4312405" y="3717083"/>
                <a:ext cx="720000" cy="720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1701515" y="2483603"/>
              <a:ext cx="374561" cy="345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Р1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1515" y="3173375"/>
              <a:ext cx="374561" cy="345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Р2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01515" y="3906546"/>
              <a:ext cx="374561" cy="345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Р3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85837" y="1630541"/>
              <a:ext cx="2533528" cy="383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СКВОЗНЫЕ ТЕХНОЛОГИИ</a:t>
              </a:r>
              <a:endParaRPr lang="en-US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72128" y="1926225"/>
              <a:ext cx="568132" cy="345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СКТ1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2125" y="1926225"/>
              <a:ext cx="568132" cy="345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СКТ2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12127" y="1926225"/>
              <a:ext cx="568132" cy="345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СКТ3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67462" y="1926225"/>
              <a:ext cx="568132" cy="345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СКТ4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Freeform 37"/>
            <p:cNvSpPr>
              <a:spLocks noChangeArrowheads="1"/>
            </p:cNvSpPr>
            <p:nvPr/>
          </p:nvSpPr>
          <p:spPr bwMode="auto">
            <a:xfrm>
              <a:off x="4550787" y="2513358"/>
              <a:ext cx="217487" cy="217488"/>
            </a:xfrm>
            <a:custGeom>
              <a:avLst/>
              <a:gdLst>
                <a:gd name="T0" fmla="*/ 38763987 w 602"/>
                <a:gd name="T1" fmla="*/ 78442719 h 602"/>
                <a:gd name="T2" fmla="*/ 38763987 w 602"/>
                <a:gd name="T3" fmla="*/ 78442719 h 602"/>
                <a:gd name="T4" fmla="*/ 0 w 602"/>
                <a:gd name="T5" fmla="*/ 38764526 h 602"/>
                <a:gd name="T6" fmla="*/ 38763987 w 602"/>
                <a:gd name="T7" fmla="*/ 0 h 602"/>
                <a:gd name="T8" fmla="*/ 78441997 w 602"/>
                <a:gd name="T9" fmla="*/ 38764526 h 602"/>
                <a:gd name="T10" fmla="*/ 38763987 w 602"/>
                <a:gd name="T11" fmla="*/ 78442719 h 602"/>
                <a:gd name="T12" fmla="*/ 38763987 w 602"/>
                <a:gd name="T13" fmla="*/ 7439751 h 602"/>
                <a:gd name="T14" fmla="*/ 38763987 w 602"/>
                <a:gd name="T15" fmla="*/ 7439751 h 602"/>
                <a:gd name="T16" fmla="*/ 7439717 w 602"/>
                <a:gd name="T17" fmla="*/ 38764526 h 602"/>
                <a:gd name="T18" fmla="*/ 38763987 w 602"/>
                <a:gd name="T19" fmla="*/ 71002968 h 602"/>
                <a:gd name="T20" fmla="*/ 71002280 w 602"/>
                <a:gd name="T21" fmla="*/ 38764526 h 602"/>
                <a:gd name="T22" fmla="*/ 38763987 w 602"/>
                <a:gd name="T23" fmla="*/ 7439751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297" y="601"/>
                  </a:moveTo>
                  <a:lnTo>
                    <a:pt x="297" y="601"/>
                  </a:lnTo>
                  <a:cubicBezTo>
                    <a:pt x="134" y="601"/>
                    <a:pt x="0" y="467"/>
                    <a:pt x="0" y="297"/>
                  </a:cubicBezTo>
                  <a:cubicBezTo>
                    <a:pt x="0" y="135"/>
                    <a:pt x="134" y="0"/>
                    <a:pt x="297" y="0"/>
                  </a:cubicBezTo>
                  <a:cubicBezTo>
                    <a:pt x="466" y="0"/>
                    <a:pt x="601" y="135"/>
                    <a:pt x="601" y="297"/>
                  </a:cubicBezTo>
                  <a:cubicBezTo>
                    <a:pt x="601" y="467"/>
                    <a:pt x="466" y="601"/>
                    <a:pt x="297" y="601"/>
                  </a:cubicBezTo>
                  <a:close/>
                  <a:moveTo>
                    <a:pt x="297" y="57"/>
                  </a:moveTo>
                  <a:lnTo>
                    <a:pt x="297" y="57"/>
                  </a:lnTo>
                  <a:cubicBezTo>
                    <a:pt x="163" y="57"/>
                    <a:pt x="57" y="163"/>
                    <a:pt x="57" y="297"/>
                  </a:cubicBezTo>
                  <a:cubicBezTo>
                    <a:pt x="57" y="431"/>
                    <a:pt x="163" y="544"/>
                    <a:pt x="297" y="544"/>
                  </a:cubicBezTo>
                  <a:cubicBezTo>
                    <a:pt x="431" y="544"/>
                    <a:pt x="544" y="431"/>
                    <a:pt x="544" y="297"/>
                  </a:cubicBezTo>
                  <a:cubicBezTo>
                    <a:pt x="544" y="163"/>
                    <a:pt x="431" y="57"/>
                    <a:pt x="297" y="5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77"/>
            <p:cNvSpPr>
              <a:spLocks noChangeArrowheads="1"/>
            </p:cNvSpPr>
            <p:nvPr/>
          </p:nvSpPr>
          <p:spPr bwMode="auto">
            <a:xfrm>
              <a:off x="3129212" y="3232887"/>
              <a:ext cx="216000" cy="217488"/>
            </a:xfrm>
            <a:custGeom>
              <a:avLst/>
              <a:gdLst>
                <a:gd name="T0" fmla="*/ 39468811 w 608"/>
                <a:gd name="T1" fmla="*/ 78442719 h 602"/>
                <a:gd name="T2" fmla="*/ 39468811 w 608"/>
                <a:gd name="T3" fmla="*/ 78442719 h 602"/>
                <a:gd name="T4" fmla="*/ 0 w 608"/>
                <a:gd name="T5" fmla="*/ 38764526 h 602"/>
                <a:gd name="T6" fmla="*/ 39468811 w 608"/>
                <a:gd name="T7" fmla="*/ 0 h 602"/>
                <a:gd name="T8" fmla="*/ 78807547 w 608"/>
                <a:gd name="T9" fmla="*/ 38764526 h 602"/>
                <a:gd name="T10" fmla="*/ 39468811 w 608"/>
                <a:gd name="T11" fmla="*/ 78442719 h 602"/>
                <a:gd name="T12" fmla="*/ 16488637 w 608"/>
                <a:gd name="T13" fmla="*/ 16576054 h 602"/>
                <a:gd name="T14" fmla="*/ 16488637 w 608"/>
                <a:gd name="T15" fmla="*/ 16576054 h 602"/>
                <a:gd name="T16" fmla="*/ 39468811 w 608"/>
                <a:gd name="T17" fmla="*/ 38764526 h 602"/>
                <a:gd name="T18" fmla="*/ 39468811 w 608"/>
                <a:gd name="T19" fmla="*/ 7308970 h 602"/>
                <a:gd name="T20" fmla="*/ 16488637 w 608"/>
                <a:gd name="T21" fmla="*/ 16576054 h 6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" h="602">
                  <a:moveTo>
                    <a:pt x="304" y="601"/>
                  </a:moveTo>
                  <a:lnTo>
                    <a:pt x="304" y="601"/>
                  </a:lnTo>
                  <a:cubicBezTo>
                    <a:pt x="134" y="601"/>
                    <a:pt x="0" y="466"/>
                    <a:pt x="0" y="297"/>
                  </a:cubicBezTo>
                  <a:cubicBezTo>
                    <a:pt x="0" y="134"/>
                    <a:pt x="134" y="0"/>
                    <a:pt x="304" y="0"/>
                  </a:cubicBezTo>
                  <a:cubicBezTo>
                    <a:pt x="473" y="0"/>
                    <a:pt x="607" y="134"/>
                    <a:pt x="607" y="297"/>
                  </a:cubicBezTo>
                  <a:cubicBezTo>
                    <a:pt x="607" y="466"/>
                    <a:pt x="473" y="601"/>
                    <a:pt x="304" y="601"/>
                  </a:cubicBezTo>
                  <a:close/>
                  <a:moveTo>
                    <a:pt x="127" y="127"/>
                  </a:moveTo>
                  <a:lnTo>
                    <a:pt x="127" y="127"/>
                  </a:lnTo>
                  <a:cubicBezTo>
                    <a:pt x="304" y="297"/>
                    <a:pt x="304" y="297"/>
                    <a:pt x="304" y="297"/>
                  </a:cubicBezTo>
                  <a:cubicBezTo>
                    <a:pt x="304" y="56"/>
                    <a:pt x="304" y="56"/>
                    <a:pt x="304" y="56"/>
                  </a:cubicBezTo>
                  <a:cubicBezTo>
                    <a:pt x="233" y="56"/>
                    <a:pt x="176" y="85"/>
                    <a:pt x="127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78"/>
            <p:cNvSpPr>
              <a:spLocks noChangeArrowheads="1"/>
            </p:cNvSpPr>
            <p:nvPr/>
          </p:nvSpPr>
          <p:spPr bwMode="auto">
            <a:xfrm>
              <a:off x="3792707" y="3268046"/>
              <a:ext cx="215900" cy="217488"/>
            </a:xfrm>
            <a:custGeom>
              <a:avLst/>
              <a:gdLst>
                <a:gd name="T0" fmla="*/ 39230934 w 601"/>
                <a:gd name="T1" fmla="*/ 78442719 h 602"/>
                <a:gd name="T2" fmla="*/ 39230934 w 601"/>
                <a:gd name="T3" fmla="*/ 78442719 h 602"/>
                <a:gd name="T4" fmla="*/ 0 w 601"/>
                <a:gd name="T5" fmla="*/ 38764526 h 602"/>
                <a:gd name="T6" fmla="*/ 39230934 w 601"/>
                <a:gd name="T7" fmla="*/ 0 h 602"/>
                <a:gd name="T8" fmla="*/ 77429787 w 601"/>
                <a:gd name="T9" fmla="*/ 38764526 h 602"/>
                <a:gd name="T10" fmla="*/ 39230934 w 601"/>
                <a:gd name="T11" fmla="*/ 78442719 h 602"/>
                <a:gd name="T12" fmla="*/ 7226723 w 601"/>
                <a:gd name="T13" fmla="*/ 38764526 h 602"/>
                <a:gd name="T14" fmla="*/ 7226723 w 601"/>
                <a:gd name="T15" fmla="*/ 38764526 h 602"/>
                <a:gd name="T16" fmla="*/ 39230934 w 601"/>
                <a:gd name="T17" fmla="*/ 38764526 h 602"/>
                <a:gd name="T18" fmla="*/ 39230934 w 601"/>
                <a:gd name="T19" fmla="*/ 7308970 h 602"/>
                <a:gd name="T20" fmla="*/ 7226723 w 601"/>
                <a:gd name="T21" fmla="*/ 38764526 h 6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1" h="602">
                  <a:moveTo>
                    <a:pt x="304" y="601"/>
                  </a:moveTo>
                  <a:lnTo>
                    <a:pt x="304" y="601"/>
                  </a:lnTo>
                  <a:cubicBezTo>
                    <a:pt x="134" y="601"/>
                    <a:pt x="0" y="466"/>
                    <a:pt x="0" y="297"/>
                  </a:cubicBezTo>
                  <a:cubicBezTo>
                    <a:pt x="0" y="134"/>
                    <a:pt x="134" y="0"/>
                    <a:pt x="304" y="0"/>
                  </a:cubicBezTo>
                  <a:cubicBezTo>
                    <a:pt x="466" y="0"/>
                    <a:pt x="600" y="134"/>
                    <a:pt x="600" y="297"/>
                  </a:cubicBezTo>
                  <a:cubicBezTo>
                    <a:pt x="600" y="466"/>
                    <a:pt x="466" y="601"/>
                    <a:pt x="304" y="601"/>
                  </a:cubicBezTo>
                  <a:close/>
                  <a:moveTo>
                    <a:pt x="56" y="297"/>
                  </a:moveTo>
                  <a:lnTo>
                    <a:pt x="56" y="297"/>
                  </a:lnTo>
                  <a:cubicBezTo>
                    <a:pt x="304" y="297"/>
                    <a:pt x="304" y="297"/>
                    <a:pt x="304" y="297"/>
                  </a:cubicBezTo>
                  <a:cubicBezTo>
                    <a:pt x="304" y="56"/>
                    <a:pt x="304" y="56"/>
                    <a:pt x="304" y="56"/>
                  </a:cubicBezTo>
                  <a:cubicBezTo>
                    <a:pt x="169" y="56"/>
                    <a:pt x="56" y="162"/>
                    <a:pt x="56" y="29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79"/>
            <p:cNvSpPr>
              <a:spLocks noChangeArrowheads="1"/>
            </p:cNvSpPr>
            <p:nvPr/>
          </p:nvSpPr>
          <p:spPr bwMode="auto">
            <a:xfrm>
              <a:off x="3124455" y="2513358"/>
              <a:ext cx="215900" cy="217488"/>
            </a:xfrm>
            <a:custGeom>
              <a:avLst/>
              <a:gdLst>
                <a:gd name="T0" fmla="*/ 38198494 w 601"/>
                <a:gd name="T1" fmla="*/ 78442719 h 602"/>
                <a:gd name="T2" fmla="*/ 38198494 w 601"/>
                <a:gd name="T3" fmla="*/ 78442719 h 602"/>
                <a:gd name="T4" fmla="*/ 0 w 601"/>
                <a:gd name="T5" fmla="*/ 38764526 h 602"/>
                <a:gd name="T6" fmla="*/ 38198494 w 601"/>
                <a:gd name="T7" fmla="*/ 0 h 602"/>
                <a:gd name="T8" fmla="*/ 77429787 w 601"/>
                <a:gd name="T9" fmla="*/ 38764526 h 602"/>
                <a:gd name="T10" fmla="*/ 38198494 w 601"/>
                <a:gd name="T11" fmla="*/ 78442719 h 602"/>
                <a:gd name="T12" fmla="*/ 7226723 w 601"/>
                <a:gd name="T13" fmla="*/ 38764526 h 602"/>
                <a:gd name="T14" fmla="*/ 7226723 w 601"/>
                <a:gd name="T15" fmla="*/ 38764526 h 602"/>
                <a:gd name="T16" fmla="*/ 16389361 w 601"/>
                <a:gd name="T17" fmla="*/ 61735884 h 602"/>
                <a:gd name="T18" fmla="*/ 38198494 w 601"/>
                <a:gd name="T19" fmla="*/ 38764526 h 602"/>
                <a:gd name="T20" fmla="*/ 38198494 w 601"/>
                <a:gd name="T21" fmla="*/ 7308970 h 602"/>
                <a:gd name="T22" fmla="*/ 7226723 w 601"/>
                <a:gd name="T23" fmla="*/ 38764526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1" h="602">
                  <a:moveTo>
                    <a:pt x="296" y="601"/>
                  </a:moveTo>
                  <a:lnTo>
                    <a:pt x="296" y="601"/>
                  </a:lnTo>
                  <a:cubicBezTo>
                    <a:pt x="134" y="601"/>
                    <a:pt x="0" y="466"/>
                    <a:pt x="0" y="297"/>
                  </a:cubicBezTo>
                  <a:cubicBezTo>
                    <a:pt x="0" y="134"/>
                    <a:pt x="134" y="0"/>
                    <a:pt x="296" y="0"/>
                  </a:cubicBezTo>
                  <a:cubicBezTo>
                    <a:pt x="466" y="0"/>
                    <a:pt x="600" y="134"/>
                    <a:pt x="600" y="297"/>
                  </a:cubicBezTo>
                  <a:cubicBezTo>
                    <a:pt x="600" y="466"/>
                    <a:pt x="466" y="601"/>
                    <a:pt x="296" y="601"/>
                  </a:cubicBezTo>
                  <a:close/>
                  <a:moveTo>
                    <a:pt x="56" y="297"/>
                  </a:moveTo>
                  <a:lnTo>
                    <a:pt x="56" y="297"/>
                  </a:lnTo>
                  <a:cubicBezTo>
                    <a:pt x="56" y="367"/>
                    <a:pt x="84" y="431"/>
                    <a:pt x="127" y="473"/>
                  </a:cubicBezTo>
                  <a:cubicBezTo>
                    <a:pt x="296" y="297"/>
                    <a:pt x="296" y="297"/>
                    <a:pt x="296" y="297"/>
                  </a:cubicBezTo>
                  <a:cubicBezTo>
                    <a:pt x="296" y="56"/>
                    <a:pt x="296" y="56"/>
                    <a:pt x="296" y="56"/>
                  </a:cubicBezTo>
                  <a:cubicBezTo>
                    <a:pt x="162" y="56"/>
                    <a:pt x="56" y="162"/>
                    <a:pt x="56" y="29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80"/>
            <p:cNvSpPr>
              <a:spLocks noChangeArrowheads="1"/>
            </p:cNvSpPr>
            <p:nvPr/>
          </p:nvSpPr>
          <p:spPr bwMode="auto">
            <a:xfrm>
              <a:off x="2356304" y="3268046"/>
              <a:ext cx="219075" cy="217488"/>
            </a:xfrm>
            <a:custGeom>
              <a:avLst/>
              <a:gdLst>
                <a:gd name="T0" fmla="*/ 39339251 w 609"/>
                <a:gd name="T1" fmla="*/ 78442719 h 602"/>
                <a:gd name="T2" fmla="*/ 39339251 w 609"/>
                <a:gd name="T3" fmla="*/ 78442719 h 602"/>
                <a:gd name="T4" fmla="*/ 0 w 609"/>
                <a:gd name="T5" fmla="*/ 38764526 h 602"/>
                <a:gd name="T6" fmla="*/ 39339251 w 609"/>
                <a:gd name="T7" fmla="*/ 0 h 602"/>
                <a:gd name="T8" fmla="*/ 78678142 w 609"/>
                <a:gd name="T9" fmla="*/ 38764526 h 602"/>
                <a:gd name="T10" fmla="*/ 39339251 w 609"/>
                <a:gd name="T11" fmla="*/ 78442719 h 602"/>
                <a:gd name="T12" fmla="*/ 7376244 w 609"/>
                <a:gd name="T13" fmla="*/ 38764526 h 602"/>
                <a:gd name="T14" fmla="*/ 7376244 w 609"/>
                <a:gd name="T15" fmla="*/ 38764526 h 602"/>
                <a:gd name="T16" fmla="*/ 39339251 w 609"/>
                <a:gd name="T17" fmla="*/ 71002968 h 602"/>
                <a:gd name="T18" fmla="*/ 39339251 w 609"/>
                <a:gd name="T19" fmla="*/ 7308970 h 602"/>
                <a:gd name="T20" fmla="*/ 7376244 w 609"/>
                <a:gd name="T21" fmla="*/ 38764526 h 6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9" h="602">
                  <a:moveTo>
                    <a:pt x="304" y="601"/>
                  </a:moveTo>
                  <a:lnTo>
                    <a:pt x="304" y="601"/>
                  </a:lnTo>
                  <a:cubicBezTo>
                    <a:pt x="135" y="601"/>
                    <a:pt x="0" y="466"/>
                    <a:pt x="0" y="297"/>
                  </a:cubicBezTo>
                  <a:cubicBezTo>
                    <a:pt x="0" y="134"/>
                    <a:pt x="135" y="0"/>
                    <a:pt x="304" y="0"/>
                  </a:cubicBezTo>
                  <a:cubicBezTo>
                    <a:pt x="474" y="0"/>
                    <a:pt x="608" y="134"/>
                    <a:pt x="608" y="297"/>
                  </a:cubicBezTo>
                  <a:cubicBezTo>
                    <a:pt x="608" y="466"/>
                    <a:pt x="474" y="601"/>
                    <a:pt x="304" y="601"/>
                  </a:cubicBezTo>
                  <a:close/>
                  <a:moveTo>
                    <a:pt x="57" y="297"/>
                  </a:moveTo>
                  <a:lnTo>
                    <a:pt x="57" y="297"/>
                  </a:lnTo>
                  <a:cubicBezTo>
                    <a:pt x="57" y="431"/>
                    <a:pt x="170" y="544"/>
                    <a:pt x="304" y="544"/>
                  </a:cubicBezTo>
                  <a:cubicBezTo>
                    <a:pt x="304" y="56"/>
                    <a:pt x="304" y="56"/>
                    <a:pt x="304" y="56"/>
                  </a:cubicBezTo>
                  <a:cubicBezTo>
                    <a:pt x="170" y="56"/>
                    <a:pt x="57" y="162"/>
                    <a:pt x="57" y="29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82"/>
            <p:cNvSpPr>
              <a:spLocks noChangeArrowheads="1"/>
            </p:cNvSpPr>
            <p:nvPr/>
          </p:nvSpPr>
          <p:spPr bwMode="auto">
            <a:xfrm>
              <a:off x="3097861" y="3966057"/>
              <a:ext cx="217487" cy="217488"/>
            </a:xfrm>
            <a:custGeom>
              <a:avLst/>
              <a:gdLst>
                <a:gd name="T0" fmla="*/ 38763987 w 602"/>
                <a:gd name="T1" fmla="*/ 78442719 h 602"/>
                <a:gd name="T2" fmla="*/ 38763987 w 602"/>
                <a:gd name="T3" fmla="*/ 78442719 h 602"/>
                <a:gd name="T4" fmla="*/ 0 w 602"/>
                <a:gd name="T5" fmla="*/ 38764526 h 602"/>
                <a:gd name="T6" fmla="*/ 38763987 w 602"/>
                <a:gd name="T7" fmla="*/ 0 h 602"/>
                <a:gd name="T8" fmla="*/ 78441997 w 602"/>
                <a:gd name="T9" fmla="*/ 38764526 h 602"/>
                <a:gd name="T10" fmla="*/ 38763987 w 602"/>
                <a:gd name="T11" fmla="*/ 78442719 h 602"/>
                <a:gd name="T12" fmla="*/ 7439717 w 602"/>
                <a:gd name="T13" fmla="*/ 38764526 h 602"/>
                <a:gd name="T14" fmla="*/ 7439717 w 602"/>
                <a:gd name="T15" fmla="*/ 38764526 h 602"/>
                <a:gd name="T16" fmla="*/ 38763987 w 602"/>
                <a:gd name="T17" fmla="*/ 71002968 h 602"/>
                <a:gd name="T18" fmla="*/ 71002280 w 602"/>
                <a:gd name="T19" fmla="*/ 38764526 h 602"/>
                <a:gd name="T20" fmla="*/ 71002280 w 602"/>
                <a:gd name="T21" fmla="*/ 38764526 h 602"/>
                <a:gd name="T22" fmla="*/ 38763987 w 602"/>
                <a:gd name="T23" fmla="*/ 38764526 h 602"/>
                <a:gd name="T24" fmla="*/ 38763987 w 602"/>
                <a:gd name="T25" fmla="*/ 7308970 h 602"/>
                <a:gd name="T26" fmla="*/ 7439717 w 602"/>
                <a:gd name="T27" fmla="*/ 38764526 h 6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02" h="602">
                  <a:moveTo>
                    <a:pt x="297" y="601"/>
                  </a:moveTo>
                  <a:lnTo>
                    <a:pt x="297" y="601"/>
                  </a:lnTo>
                  <a:cubicBezTo>
                    <a:pt x="135" y="601"/>
                    <a:pt x="0" y="466"/>
                    <a:pt x="0" y="297"/>
                  </a:cubicBezTo>
                  <a:cubicBezTo>
                    <a:pt x="0" y="134"/>
                    <a:pt x="135" y="0"/>
                    <a:pt x="297" y="0"/>
                  </a:cubicBezTo>
                  <a:cubicBezTo>
                    <a:pt x="467" y="0"/>
                    <a:pt x="601" y="134"/>
                    <a:pt x="601" y="297"/>
                  </a:cubicBezTo>
                  <a:cubicBezTo>
                    <a:pt x="601" y="466"/>
                    <a:pt x="467" y="601"/>
                    <a:pt x="297" y="601"/>
                  </a:cubicBezTo>
                  <a:close/>
                  <a:moveTo>
                    <a:pt x="57" y="297"/>
                  </a:moveTo>
                  <a:lnTo>
                    <a:pt x="57" y="297"/>
                  </a:lnTo>
                  <a:cubicBezTo>
                    <a:pt x="57" y="431"/>
                    <a:pt x="163" y="544"/>
                    <a:pt x="297" y="544"/>
                  </a:cubicBezTo>
                  <a:cubicBezTo>
                    <a:pt x="431" y="544"/>
                    <a:pt x="544" y="431"/>
                    <a:pt x="544" y="297"/>
                  </a:cubicBezTo>
                  <a:cubicBezTo>
                    <a:pt x="297" y="297"/>
                    <a:pt x="297" y="297"/>
                    <a:pt x="297" y="297"/>
                  </a:cubicBezTo>
                  <a:cubicBezTo>
                    <a:pt x="297" y="56"/>
                    <a:pt x="297" y="56"/>
                    <a:pt x="297" y="56"/>
                  </a:cubicBezTo>
                  <a:cubicBezTo>
                    <a:pt x="163" y="56"/>
                    <a:pt x="57" y="162"/>
                    <a:pt x="57" y="29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83"/>
            <p:cNvSpPr>
              <a:spLocks noChangeArrowheads="1"/>
            </p:cNvSpPr>
            <p:nvPr/>
          </p:nvSpPr>
          <p:spPr bwMode="auto">
            <a:xfrm>
              <a:off x="2379443" y="3969958"/>
              <a:ext cx="217488" cy="217488"/>
            </a:xfrm>
            <a:custGeom>
              <a:avLst/>
              <a:gdLst>
                <a:gd name="T0" fmla="*/ 38764526 w 602"/>
                <a:gd name="T1" fmla="*/ 78442719 h 602"/>
                <a:gd name="T2" fmla="*/ 38764526 w 602"/>
                <a:gd name="T3" fmla="*/ 78442719 h 602"/>
                <a:gd name="T4" fmla="*/ 0 w 602"/>
                <a:gd name="T5" fmla="*/ 38764526 h 602"/>
                <a:gd name="T6" fmla="*/ 38764526 w 602"/>
                <a:gd name="T7" fmla="*/ 0 h 602"/>
                <a:gd name="T8" fmla="*/ 78442719 w 602"/>
                <a:gd name="T9" fmla="*/ 38764526 h 602"/>
                <a:gd name="T10" fmla="*/ 38764526 w 602"/>
                <a:gd name="T11" fmla="*/ 78442719 h 602"/>
                <a:gd name="T12" fmla="*/ 61866665 w 602"/>
                <a:gd name="T13" fmla="*/ 16576054 h 602"/>
                <a:gd name="T14" fmla="*/ 61866665 w 602"/>
                <a:gd name="T15" fmla="*/ 16576054 h 602"/>
                <a:gd name="T16" fmla="*/ 38764526 w 602"/>
                <a:gd name="T17" fmla="*/ 38764526 h 602"/>
                <a:gd name="T18" fmla="*/ 38764526 w 602"/>
                <a:gd name="T19" fmla="*/ 7308970 h 602"/>
                <a:gd name="T20" fmla="*/ 7439751 w 602"/>
                <a:gd name="T21" fmla="*/ 38764526 h 602"/>
                <a:gd name="T22" fmla="*/ 38764526 w 602"/>
                <a:gd name="T23" fmla="*/ 71002968 h 602"/>
                <a:gd name="T24" fmla="*/ 71002968 w 602"/>
                <a:gd name="T25" fmla="*/ 38764526 h 602"/>
                <a:gd name="T26" fmla="*/ 61866665 w 602"/>
                <a:gd name="T27" fmla="*/ 16576054 h 6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02" h="602">
                  <a:moveTo>
                    <a:pt x="297" y="601"/>
                  </a:moveTo>
                  <a:lnTo>
                    <a:pt x="297" y="601"/>
                  </a:lnTo>
                  <a:cubicBezTo>
                    <a:pt x="135" y="601"/>
                    <a:pt x="0" y="466"/>
                    <a:pt x="0" y="297"/>
                  </a:cubicBezTo>
                  <a:cubicBezTo>
                    <a:pt x="0" y="134"/>
                    <a:pt x="135" y="0"/>
                    <a:pt x="297" y="0"/>
                  </a:cubicBezTo>
                  <a:cubicBezTo>
                    <a:pt x="467" y="0"/>
                    <a:pt x="601" y="134"/>
                    <a:pt x="601" y="297"/>
                  </a:cubicBezTo>
                  <a:cubicBezTo>
                    <a:pt x="601" y="466"/>
                    <a:pt x="467" y="601"/>
                    <a:pt x="297" y="601"/>
                  </a:cubicBezTo>
                  <a:close/>
                  <a:moveTo>
                    <a:pt x="474" y="127"/>
                  </a:moveTo>
                  <a:lnTo>
                    <a:pt x="474" y="127"/>
                  </a:lnTo>
                  <a:cubicBezTo>
                    <a:pt x="297" y="297"/>
                    <a:pt x="297" y="297"/>
                    <a:pt x="297" y="297"/>
                  </a:cubicBezTo>
                  <a:cubicBezTo>
                    <a:pt x="297" y="56"/>
                    <a:pt x="297" y="56"/>
                    <a:pt x="297" y="56"/>
                  </a:cubicBezTo>
                  <a:cubicBezTo>
                    <a:pt x="163" y="56"/>
                    <a:pt x="57" y="162"/>
                    <a:pt x="57" y="297"/>
                  </a:cubicBezTo>
                  <a:cubicBezTo>
                    <a:pt x="57" y="431"/>
                    <a:pt x="163" y="544"/>
                    <a:pt x="297" y="544"/>
                  </a:cubicBezTo>
                  <a:cubicBezTo>
                    <a:pt x="431" y="544"/>
                    <a:pt x="544" y="431"/>
                    <a:pt x="544" y="297"/>
                  </a:cubicBezTo>
                  <a:cubicBezTo>
                    <a:pt x="544" y="233"/>
                    <a:pt x="516" y="169"/>
                    <a:pt x="474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404393" y="2528952"/>
              <a:ext cx="216024" cy="21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Freeform 77"/>
            <p:cNvSpPr>
              <a:spLocks noChangeArrowheads="1"/>
            </p:cNvSpPr>
            <p:nvPr/>
          </p:nvSpPr>
          <p:spPr bwMode="auto">
            <a:xfrm>
              <a:off x="4522285" y="3968470"/>
              <a:ext cx="216000" cy="217488"/>
            </a:xfrm>
            <a:custGeom>
              <a:avLst/>
              <a:gdLst>
                <a:gd name="T0" fmla="*/ 39468811 w 608"/>
                <a:gd name="T1" fmla="*/ 78442719 h 602"/>
                <a:gd name="T2" fmla="*/ 39468811 w 608"/>
                <a:gd name="T3" fmla="*/ 78442719 h 602"/>
                <a:gd name="T4" fmla="*/ 0 w 608"/>
                <a:gd name="T5" fmla="*/ 38764526 h 602"/>
                <a:gd name="T6" fmla="*/ 39468811 w 608"/>
                <a:gd name="T7" fmla="*/ 0 h 602"/>
                <a:gd name="T8" fmla="*/ 78807547 w 608"/>
                <a:gd name="T9" fmla="*/ 38764526 h 602"/>
                <a:gd name="T10" fmla="*/ 39468811 w 608"/>
                <a:gd name="T11" fmla="*/ 78442719 h 602"/>
                <a:gd name="T12" fmla="*/ 16488637 w 608"/>
                <a:gd name="T13" fmla="*/ 16576054 h 602"/>
                <a:gd name="T14" fmla="*/ 16488637 w 608"/>
                <a:gd name="T15" fmla="*/ 16576054 h 602"/>
                <a:gd name="T16" fmla="*/ 39468811 w 608"/>
                <a:gd name="T17" fmla="*/ 38764526 h 602"/>
                <a:gd name="T18" fmla="*/ 39468811 w 608"/>
                <a:gd name="T19" fmla="*/ 7308970 h 602"/>
                <a:gd name="T20" fmla="*/ 16488637 w 608"/>
                <a:gd name="T21" fmla="*/ 16576054 h 6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" h="602">
                  <a:moveTo>
                    <a:pt x="304" y="601"/>
                  </a:moveTo>
                  <a:lnTo>
                    <a:pt x="304" y="601"/>
                  </a:lnTo>
                  <a:cubicBezTo>
                    <a:pt x="134" y="601"/>
                    <a:pt x="0" y="466"/>
                    <a:pt x="0" y="297"/>
                  </a:cubicBezTo>
                  <a:cubicBezTo>
                    <a:pt x="0" y="134"/>
                    <a:pt x="134" y="0"/>
                    <a:pt x="304" y="0"/>
                  </a:cubicBezTo>
                  <a:cubicBezTo>
                    <a:pt x="473" y="0"/>
                    <a:pt x="607" y="134"/>
                    <a:pt x="607" y="297"/>
                  </a:cubicBezTo>
                  <a:cubicBezTo>
                    <a:pt x="607" y="466"/>
                    <a:pt x="473" y="601"/>
                    <a:pt x="304" y="601"/>
                  </a:cubicBezTo>
                  <a:close/>
                  <a:moveTo>
                    <a:pt x="127" y="127"/>
                  </a:moveTo>
                  <a:lnTo>
                    <a:pt x="127" y="127"/>
                  </a:lnTo>
                  <a:cubicBezTo>
                    <a:pt x="304" y="297"/>
                    <a:pt x="304" y="297"/>
                    <a:pt x="304" y="297"/>
                  </a:cubicBezTo>
                  <a:cubicBezTo>
                    <a:pt x="304" y="56"/>
                    <a:pt x="304" y="56"/>
                    <a:pt x="304" y="56"/>
                  </a:cubicBezTo>
                  <a:cubicBezTo>
                    <a:pt x="233" y="56"/>
                    <a:pt x="176" y="85"/>
                    <a:pt x="127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844393" y="3969958"/>
              <a:ext cx="216024" cy="21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530693" y="3249083"/>
              <a:ext cx="216024" cy="21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Freeform 77"/>
            <p:cNvSpPr>
              <a:spLocks noChangeArrowheads="1"/>
            </p:cNvSpPr>
            <p:nvPr/>
          </p:nvSpPr>
          <p:spPr bwMode="auto">
            <a:xfrm>
              <a:off x="3792607" y="2528208"/>
              <a:ext cx="216000" cy="217488"/>
            </a:xfrm>
            <a:custGeom>
              <a:avLst/>
              <a:gdLst>
                <a:gd name="T0" fmla="*/ 39468811 w 608"/>
                <a:gd name="T1" fmla="*/ 78442719 h 602"/>
                <a:gd name="T2" fmla="*/ 39468811 w 608"/>
                <a:gd name="T3" fmla="*/ 78442719 h 602"/>
                <a:gd name="T4" fmla="*/ 0 w 608"/>
                <a:gd name="T5" fmla="*/ 38764526 h 602"/>
                <a:gd name="T6" fmla="*/ 39468811 w 608"/>
                <a:gd name="T7" fmla="*/ 0 h 602"/>
                <a:gd name="T8" fmla="*/ 78807547 w 608"/>
                <a:gd name="T9" fmla="*/ 38764526 h 602"/>
                <a:gd name="T10" fmla="*/ 39468811 w 608"/>
                <a:gd name="T11" fmla="*/ 78442719 h 602"/>
                <a:gd name="T12" fmla="*/ 16488637 w 608"/>
                <a:gd name="T13" fmla="*/ 16576054 h 602"/>
                <a:gd name="T14" fmla="*/ 16488637 w 608"/>
                <a:gd name="T15" fmla="*/ 16576054 h 602"/>
                <a:gd name="T16" fmla="*/ 39468811 w 608"/>
                <a:gd name="T17" fmla="*/ 38764526 h 602"/>
                <a:gd name="T18" fmla="*/ 39468811 w 608"/>
                <a:gd name="T19" fmla="*/ 7308970 h 602"/>
                <a:gd name="T20" fmla="*/ 16488637 w 608"/>
                <a:gd name="T21" fmla="*/ 16576054 h 6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" h="602">
                  <a:moveTo>
                    <a:pt x="304" y="601"/>
                  </a:moveTo>
                  <a:lnTo>
                    <a:pt x="304" y="601"/>
                  </a:lnTo>
                  <a:cubicBezTo>
                    <a:pt x="134" y="601"/>
                    <a:pt x="0" y="466"/>
                    <a:pt x="0" y="297"/>
                  </a:cubicBezTo>
                  <a:cubicBezTo>
                    <a:pt x="0" y="134"/>
                    <a:pt x="134" y="0"/>
                    <a:pt x="304" y="0"/>
                  </a:cubicBezTo>
                  <a:cubicBezTo>
                    <a:pt x="473" y="0"/>
                    <a:pt x="607" y="134"/>
                    <a:pt x="607" y="297"/>
                  </a:cubicBezTo>
                  <a:cubicBezTo>
                    <a:pt x="607" y="466"/>
                    <a:pt x="473" y="601"/>
                    <a:pt x="304" y="601"/>
                  </a:cubicBezTo>
                  <a:close/>
                  <a:moveTo>
                    <a:pt x="127" y="127"/>
                  </a:moveTo>
                  <a:lnTo>
                    <a:pt x="127" y="127"/>
                  </a:lnTo>
                  <a:cubicBezTo>
                    <a:pt x="304" y="297"/>
                    <a:pt x="304" y="297"/>
                    <a:pt x="304" y="297"/>
                  </a:cubicBezTo>
                  <a:cubicBezTo>
                    <a:pt x="304" y="56"/>
                    <a:pt x="304" y="56"/>
                    <a:pt x="304" y="56"/>
                  </a:cubicBezTo>
                  <a:cubicBezTo>
                    <a:pt x="233" y="56"/>
                    <a:pt x="176" y="85"/>
                    <a:pt x="127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" name="Title 1"/>
          <p:cNvSpPr txBox="1">
            <a:spLocks/>
          </p:cNvSpPr>
          <p:nvPr/>
        </p:nvSpPr>
        <p:spPr>
          <a:xfrm>
            <a:off x="1073808" y="1268769"/>
            <a:ext cx="1536821" cy="2635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300" dirty="0">
              <a:solidFill>
                <a:schemeClr val="accent1"/>
              </a:solidFill>
              <a:latin typeface="Bebas Neue" pitchFamily="34" charset="0"/>
              <a:ea typeface="Roboto Slab" pitchFamily="2" charset="0"/>
              <a:cs typeface="Roboto" pitchFamily="2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72139" y="1062500"/>
            <a:ext cx="5594647" cy="32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400" b="1" kern="0" dirty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400" b="1" kern="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1. Оценка влияния сквозных технологий на рынки </a:t>
            </a:r>
            <a:endParaRPr lang="ru-RU" sz="3200" b="1" kern="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192017" y="1052745"/>
            <a:ext cx="5594647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400" b="1" kern="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400" b="1" kern="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kern="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. Оценка инвестиций в развитие сквозных технологий/ рынков </a:t>
            </a:r>
            <a:endParaRPr lang="ru-RU" sz="3200" b="1" kern="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12437" y="4206268"/>
            <a:ext cx="5594647" cy="32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400" b="1" kern="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03. Формирование матрицы Комплексной программы</a:t>
            </a:r>
            <a:endParaRPr lang="ru-RU" sz="3200" b="1" kern="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6261999" y="4251816"/>
            <a:ext cx="5594647" cy="32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400" b="1" kern="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04. Формирование Комплексных проектов</a:t>
            </a:r>
            <a:endParaRPr lang="ru-RU" sz="3200" b="1" kern="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9" name="Elbow Connector 27"/>
          <p:cNvCxnSpPr/>
          <p:nvPr/>
        </p:nvCxnSpPr>
        <p:spPr>
          <a:xfrm rot="16200000" flipH="1">
            <a:off x="9338208" y="6165540"/>
            <a:ext cx="481328" cy="321991"/>
          </a:xfrm>
          <a:prstGeom prst="bentConnector3">
            <a:avLst/>
          </a:prstGeom>
          <a:ln>
            <a:solidFill>
              <a:srgbClr val="990099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29"/>
          <p:cNvCxnSpPr/>
          <p:nvPr/>
        </p:nvCxnSpPr>
        <p:spPr>
          <a:xfrm flipV="1">
            <a:off x="9821967" y="4999485"/>
            <a:ext cx="943296" cy="500326"/>
          </a:xfrm>
          <a:prstGeom prst="bentConnector3">
            <a:avLst/>
          </a:prstGeom>
          <a:ln>
            <a:solidFill>
              <a:srgbClr val="339966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33"/>
          <p:cNvCxnSpPr/>
          <p:nvPr/>
        </p:nvCxnSpPr>
        <p:spPr>
          <a:xfrm rot="10800000" flipV="1">
            <a:off x="6935710" y="5793094"/>
            <a:ext cx="919977" cy="204898"/>
          </a:xfrm>
          <a:prstGeom prst="bentConnector3">
            <a:avLst/>
          </a:prstGeom>
          <a:ln>
            <a:solidFill>
              <a:schemeClr val="accent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35"/>
          <p:cNvCxnSpPr/>
          <p:nvPr/>
        </p:nvCxnSpPr>
        <p:spPr>
          <a:xfrm rot="10800000">
            <a:off x="6855883" y="4860614"/>
            <a:ext cx="699151" cy="350804"/>
          </a:xfrm>
          <a:prstGeom prst="bentConnector3">
            <a:avLst/>
          </a:prstGeom>
          <a:ln>
            <a:solidFill>
              <a:srgbClr val="FF3333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 flipH="1">
            <a:off x="10614343" y="4525829"/>
            <a:ext cx="1626340" cy="2785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100" kern="0" dirty="0" smtClean="0">
                <a:latin typeface="Arial" pitchFamily="34" charset="0"/>
                <a:cs typeface="Arial" pitchFamily="34" charset="0"/>
              </a:rPr>
              <a:t>ПРОЕКТ2</a:t>
            </a:r>
            <a:endParaRPr lang="en-US" sz="11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 flipH="1">
            <a:off x="9860199" y="6483082"/>
            <a:ext cx="1626340" cy="2785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100" kern="0" dirty="0" smtClean="0">
                <a:ln>
                  <a:solidFill>
                    <a:srgbClr val="990099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ПРОЕКТ5</a:t>
            </a:r>
            <a:endParaRPr lang="en-US" sz="1100" kern="0" dirty="0">
              <a:ln>
                <a:solidFill>
                  <a:srgbClr val="990099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 flipH="1">
            <a:off x="6050691" y="4559406"/>
            <a:ext cx="1626340" cy="2785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100" kern="0" dirty="0" smtClean="0">
                <a:ln>
                  <a:solidFill>
                    <a:srgbClr val="FF3333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ПРОЕКТ1</a:t>
            </a:r>
            <a:endParaRPr lang="en-US" sz="1100" kern="0" dirty="0">
              <a:ln>
                <a:solidFill>
                  <a:srgbClr val="FF3333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 flipH="1">
            <a:off x="6050691" y="5677957"/>
            <a:ext cx="1626340" cy="2785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100" kern="0" dirty="0" smtClean="0">
                <a:ln>
                  <a:solidFill>
                    <a:srgbClr val="3399CC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ПРОЕКТ4</a:t>
            </a:r>
            <a:endParaRPr lang="en-US" sz="1100" kern="0" dirty="0">
              <a:ln>
                <a:solidFill>
                  <a:srgbClr val="3399CC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0" name="Group 320"/>
          <p:cNvGrpSpPr/>
          <p:nvPr/>
        </p:nvGrpSpPr>
        <p:grpSpPr>
          <a:xfrm>
            <a:off x="7416784" y="4698674"/>
            <a:ext cx="2476613" cy="1733858"/>
            <a:chOff x="3999632" y="1457679"/>
            <a:chExt cx="3908613" cy="3290866"/>
          </a:xfrm>
          <a:solidFill>
            <a:srgbClr val="44546A">
              <a:alpha val="40000"/>
            </a:srgbClr>
          </a:solidFill>
          <a:scene3d>
            <a:camera prst="orthographicFront">
              <a:rot lat="0" lon="600000" rev="0"/>
            </a:camera>
            <a:lightRig rig="threePt" dir="t"/>
          </a:scene3d>
        </p:grpSpPr>
        <p:grpSp>
          <p:nvGrpSpPr>
            <p:cNvPr id="171" name="Group 111"/>
            <p:cNvGrpSpPr/>
            <p:nvPr/>
          </p:nvGrpSpPr>
          <p:grpSpPr>
            <a:xfrm>
              <a:off x="5468520" y="2918829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29" name="Freeform 120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30" name="Freeform 121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31" name="Freeform 122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2" name="Group 112"/>
            <p:cNvGrpSpPr/>
            <p:nvPr/>
          </p:nvGrpSpPr>
          <p:grpSpPr>
            <a:xfrm>
              <a:off x="5954990" y="3085902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26" name="Freeform 117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27" name="Freeform 118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28" name="Freeform 119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3" name="Group 113"/>
            <p:cNvGrpSpPr/>
            <p:nvPr/>
          </p:nvGrpSpPr>
          <p:grpSpPr>
            <a:xfrm>
              <a:off x="6441461" y="3252974"/>
              <a:ext cx="972943" cy="825049"/>
              <a:chOff x="6673851" y="2507796"/>
              <a:chExt cx="3493296" cy="3112292"/>
            </a:xfrm>
            <a:grpFill/>
          </p:grpSpPr>
          <p:sp>
            <p:nvSpPr>
              <p:cNvPr id="423" name="Freeform 114"/>
              <p:cNvSpPr/>
              <p:nvPr/>
            </p:nvSpPr>
            <p:spPr>
              <a:xfrm>
                <a:off x="6673851" y="3138030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24" name="Freeform 115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25" name="Freeform 116"/>
              <p:cNvSpPr/>
              <p:nvPr/>
            </p:nvSpPr>
            <p:spPr>
              <a:xfrm>
                <a:off x="6674644" y="2507796"/>
                <a:ext cx="3492503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4" name="Group 99"/>
            <p:cNvGrpSpPr/>
            <p:nvPr/>
          </p:nvGrpSpPr>
          <p:grpSpPr>
            <a:xfrm>
              <a:off x="5468520" y="2430869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20" name="Freeform 108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21" name="Freeform 109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22" name="Freeform 110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5" name="Group 100"/>
            <p:cNvGrpSpPr/>
            <p:nvPr/>
          </p:nvGrpSpPr>
          <p:grpSpPr>
            <a:xfrm>
              <a:off x="5954990" y="2597942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17" name="Freeform 105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18" name="Freeform 106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19" name="Freeform 107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6" name="Group 101"/>
            <p:cNvGrpSpPr/>
            <p:nvPr/>
          </p:nvGrpSpPr>
          <p:grpSpPr>
            <a:xfrm>
              <a:off x="6441461" y="2765015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14" name="Freeform 102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15" name="Freeform 103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16" name="Freeform 104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7" name="Group 87"/>
            <p:cNvGrpSpPr/>
            <p:nvPr/>
          </p:nvGrpSpPr>
          <p:grpSpPr>
            <a:xfrm>
              <a:off x="5468520" y="1942910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11" name="Freeform 96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12" name="Freeform 97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13" name="Freeform 98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8" name="Group 88"/>
            <p:cNvGrpSpPr/>
            <p:nvPr/>
          </p:nvGrpSpPr>
          <p:grpSpPr>
            <a:xfrm>
              <a:off x="5954990" y="2109983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08" name="Freeform 93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09" name="Freeform 94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10" name="Freeform 95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79" name="Group 89"/>
            <p:cNvGrpSpPr/>
            <p:nvPr/>
          </p:nvGrpSpPr>
          <p:grpSpPr>
            <a:xfrm>
              <a:off x="6441461" y="2277056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05" name="Freeform 90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06" name="Freeform 91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07" name="Freeform 92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0" name="Group 72"/>
            <p:cNvGrpSpPr/>
            <p:nvPr/>
          </p:nvGrpSpPr>
          <p:grpSpPr>
            <a:xfrm>
              <a:off x="4977294" y="3085903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402" name="Freeform 81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03" name="Freeform 82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04" name="Freeform 83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1" name="Group 73"/>
            <p:cNvGrpSpPr/>
            <p:nvPr/>
          </p:nvGrpSpPr>
          <p:grpSpPr>
            <a:xfrm>
              <a:off x="5463764" y="3252976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99" name="Freeform 78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00" name="Freeform 79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401" name="Freeform 80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2" name="Group 74"/>
            <p:cNvGrpSpPr/>
            <p:nvPr/>
          </p:nvGrpSpPr>
          <p:grpSpPr>
            <a:xfrm>
              <a:off x="5950234" y="3420049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96" name="Freeform 75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97" name="Freeform 76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98" name="Freeform 77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3" name="Group 60"/>
            <p:cNvGrpSpPr/>
            <p:nvPr/>
          </p:nvGrpSpPr>
          <p:grpSpPr>
            <a:xfrm>
              <a:off x="4977294" y="2597943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93" name="Freeform 69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94" name="Freeform 70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95" name="Freeform 71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4" name="Group 61"/>
            <p:cNvGrpSpPr/>
            <p:nvPr/>
          </p:nvGrpSpPr>
          <p:grpSpPr>
            <a:xfrm>
              <a:off x="5463764" y="2765016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90" name="Freeform 66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91" name="Freeform 67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92" name="Freeform 68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5" name="Group 62"/>
            <p:cNvGrpSpPr/>
            <p:nvPr/>
          </p:nvGrpSpPr>
          <p:grpSpPr>
            <a:xfrm>
              <a:off x="5950234" y="2932089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87" name="Freeform 63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88" name="Freeform 64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89" name="Freeform 65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6" name="Group 48"/>
            <p:cNvGrpSpPr/>
            <p:nvPr/>
          </p:nvGrpSpPr>
          <p:grpSpPr>
            <a:xfrm>
              <a:off x="4977294" y="2109984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84" name="Freeform 57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85" name="Freeform 58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86" name="Freeform 59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7" name="Group 49"/>
            <p:cNvGrpSpPr/>
            <p:nvPr/>
          </p:nvGrpSpPr>
          <p:grpSpPr>
            <a:xfrm>
              <a:off x="5463764" y="2277057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81" name="Freeform 54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82" name="Freeform 55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83" name="Freeform 56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8" name="Group 50"/>
            <p:cNvGrpSpPr/>
            <p:nvPr/>
          </p:nvGrpSpPr>
          <p:grpSpPr>
            <a:xfrm>
              <a:off x="5950234" y="2444130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78" name="Freeform 51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79" name="Freeform 52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80" name="Freeform 53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89" name="Group 33"/>
            <p:cNvGrpSpPr/>
            <p:nvPr/>
          </p:nvGrpSpPr>
          <p:grpSpPr>
            <a:xfrm>
              <a:off x="4500554" y="3252972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75" name="Freeform 42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76" name="Freeform 43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77" name="Freeform 44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0" name="Group 34"/>
            <p:cNvGrpSpPr/>
            <p:nvPr/>
          </p:nvGrpSpPr>
          <p:grpSpPr>
            <a:xfrm>
              <a:off x="4987024" y="3420045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72" name="Freeform 39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73" name="Freeform 40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74" name="Freeform 41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1" name="Group 35"/>
            <p:cNvGrpSpPr/>
            <p:nvPr/>
          </p:nvGrpSpPr>
          <p:grpSpPr>
            <a:xfrm>
              <a:off x="5473495" y="3587118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69" name="Freeform 36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70" name="Freeform 37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71" name="Freeform 38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2" name="Group 21"/>
            <p:cNvGrpSpPr/>
            <p:nvPr/>
          </p:nvGrpSpPr>
          <p:grpSpPr>
            <a:xfrm>
              <a:off x="4500554" y="2765013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66" name="Freeform 30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67" name="Freeform 31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68" name="Freeform 32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3" name="Group 22"/>
            <p:cNvGrpSpPr/>
            <p:nvPr/>
          </p:nvGrpSpPr>
          <p:grpSpPr>
            <a:xfrm>
              <a:off x="4987024" y="2932086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63" name="Freeform 27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64" name="Freeform 28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65" name="Freeform 29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4" name="Group 23"/>
            <p:cNvGrpSpPr/>
            <p:nvPr/>
          </p:nvGrpSpPr>
          <p:grpSpPr>
            <a:xfrm>
              <a:off x="5473495" y="3099159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60" name="Freeform 24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61" name="Freeform 25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62" name="Freeform 26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5" name="Group 9"/>
            <p:cNvGrpSpPr/>
            <p:nvPr/>
          </p:nvGrpSpPr>
          <p:grpSpPr>
            <a:xfrm>
              <a:off x="4500553" y="2277055"/>
              <a:ext cx="972942" cy="825050"/>
              <a:chOff x="6673852" y="2507796"/>
              <a:chExt cx="3493295" cy="3112292"/>
            </a:xfrm>
            <a:grpFill/>
          </p:grpSpPr>
          <p:sp>
            <p:nvSpPr>
              <p:cNvPr id="357" name="Freeform 18"/>
              <p:cNvSpPr/>
              <p:nvPr/>
            </p:nvSpPr>
            <p:spPr>
              <a:xfrm>
                <a:off x="6673852" y="3138029"/>
                <a:ext cx="1764507" cy="2482059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 dirty="0"/>
              </a:p>
            </p:txBody>
          </p:sp>
          <p:sp>
            <p:nvSpPr>
              <p:cNvPr id="358" name="Freeform 19"/>
              <p:cNvSpPr/>
              <p:nvPr/>
            </p:nvSpPr>
            <p:spPr>
              <a:xfrm>
                <a:off x="8427246" y="3149146"/>
                <a:ext cx="1739901" cy="2470150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59" name="Freeform 20"/>
              <p:cNvSpPr/>
              <p:nvPr/>
            </p:nvSpPr>
            <p:spPr>
              <a:xfrm>
                <a:off x="6674645" y="2507796"/>
                <a:ext cx="3492502" cy="1270002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6" name="Group 10"/>
            <p:cNvGrpSpPr/>
            <p:nvPr/>
          </p:nvGrpSpPr>
          <p:grpSpPr>
            <a:xfrm>
              <a:off x="4987025" y="2444126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54" name="Freeform 15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55" name="Freeform 16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56" name="Freeform 17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7" name="Group 11"/>
            <p:cNvGrpSpPr/>
            <p:nvPr/>
          </p:nvGrpSpPr>
          <p:grpSpPr>
            <a:xfrm>
              <a:off x="5473495" y="2611199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51" name="Freeform 12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52" name="Freeform 13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53" name="Freeform 14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8" name="Group 151"/>
            <p:cNvGrpSpPr/>
            <p:nvPr/>
          </p:nvGrpSpPr>
          <p:grpSpPr>
            <a:xfrm>
              <a:off x="4004348" y="3421307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48" name="Freeform 160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49" name="Freeform 161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50" name="Freeform 162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199" name="Group 152"/>
            <p:cNvGrpSpPr/>
            <p:nvPr/>
          </p:nvGrpSpPr>
          <p:grpSpPr>
            <a:xfrm>
              <a:off x="4490818" y="3588380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45" name="Freeform 157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solidFill>
                <a:srgbClr val="990099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46" name="Freeform 158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47" name="Freeform 159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0" name="Group 153"/>
            <p:cNvGrpSpPr/>
            <p:nvPr/>
          </p:nvGrpSpPr>
          <p:grpSpPr>
            <a:xfrm>
              <a:off x="4977289" y="3755453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42" name="Freeform 154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solidFill>
                <a:srgbClr val="990099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43" name="Freeform 155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44" name="Freeform 156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1" name="Group 139"/>
            <p:cNvGrpSpPr/>
            <p:nvPr/>
          </p:nvGrpSpPr>
          <p:grpSpPr>
            <a:xfrm>
              <a:off x="4004348" y="2933348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39" name="Freeform 148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solidFill>
                <a:srgbClr val="3399CC"/>
              </a:solidFill>
              <a:ln w="3175">
                <a:solidFill>
                  <a:srgbClr val="3399CC">
                    <a:alpha val="2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40" name="Freeform 149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41" name="Freeform 150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solidFill>
                <a:srgbClr val="3399CC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2" name="Group 140"/>
            <p:cNvGrpSpPr/>
            <p:nvPr/>
          </p:nvGrpSpPr>
          <p:grpSpPr>
            <a:xfrm>
              <a:off x="4490816" y="3100421"/>
              <a:ext cx="972982" cy="825050"/>
              <a:chOff x="6673854" y="2507796"/>
              <a:chExt cx="3493436" cy="3112296"/>
            </a:xfrm>
            <a:grpFill/>
          </p:grpSpPr>
          <p:sp>
            <p:nvSpPr>
              <p:cNvPr id="336" name="Freeform 145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solidFill>
                <a:srgbClr val="3399CC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37" name="Freeform 146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38" name="Freeform 147"/>
              <p:cNvSpPr/>
              <p:nvPr/>
            </p:nvSpPr>
            <p:spPr>
              <a:xfrm>
                <a:off x="6674798" y="2507796"/>
                <a:ext cx="3492492" cy="1270002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solidFill>
                <a:srgbClr val="3399CC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3" name="Group 141"/>
            <p:cNvGrpSpPr/>
            <p:nvPr/>
          </p:nvGrpSpPr>
          <p:grpSpPr>
            <a:xfrm>
              <a:off x="4977289" y="3267494"/>
              <a:ext cx="972942" cy="825050"/>
              <a:chOff x="6673854" y="2507796"/>
              <a:chExt cx="3493293" cy="3112296"/>
            </a:xfrm>
            <a:grpFill/>
          </p:grpSpPr>
          <p:sp>
            <p:nvSpPr>
              <p:cNvPr id="333" name="Freeform 142"/>
              <p:cNvSpPr/>
              <p:nvPr/>
            </p:nvSpPr>
            <p:spPr>
              <a:xfrm>
                <a:off x="6673854" y="3138034"/>
                <a:ext cx="1764505" cy="2482058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solidFill>
                <a:srgbClr val="3399CC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34" name="Freeform 143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35" name="Freeform 144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solidFill>
                <a:srgbClr val="3399CC"/>
              </a:solidFill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4" name="Group 127"/>
            <p:cNvGrpSpPr/>
            <p:nvPr/>
          </p:nvGrpSpPr>
          <p:grpSpPr>
            <a:xfrm>
              <a:off x="3999632" y="2445390"/>
              <a:ext cx="977655" cy="825050"/>
              <a:chOff x="6656928" y="2507796"/>
              <a:chExt cx="3510219" cy="3112292"/>
            </a:xfrm>
            <a:grpFill/>
          </p:grpSpPr>
          <p:sp>
            <p:nvSpPr>
              <p:cNvPr id="330" name="Freeform 136"/>
              <p:cNvSpPr/>
              <p:nvPr/>
            </p:nvSpPr>
            <p:spPr>
              <a:xfrm>
                <a:off x="6656928" y="3138031"/>
                <a:ext cx="1764508" cy="2482057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 dirty="0"/>
              </a:p>
            </p:txBody>
          </p:sp>
          <p:sp>
            <p:nvSpPr>
              <p:cNvPr id="331" name="Freeform 137"/>
              <p:cNvSpPr/>
              <p:nvPr/>
            </p:nvSpPr>
            <p:spPr>
              <a:xfrm>
                <a:off x="8427246" y="3149146"/>
                <a:ext cx="1739901" cy="2470150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32" name="Freeform 138"/>
              <p:cNvSpPr/>
              <p:nvPr/>
            </p:nvSpPr>
            <p:spPr>
              <a:xfrm>
                <a:off x="6674645" y="2507796"/>
                <a:ext cx="3492502" cy="1270002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5" name="Group 128"/>
            <p:cNvGrpSpPr/>
            <p:nvPr/>
          </p:nvGrpSpPr>
          <p:grpSpPr>
            <a:xfrm>
              <a:off x="4491039" y="2612461"/>
              <a:ext cx="972722" cy="825050"/>
              <a:chOff x="6674644" y="2507796"/>
              <a:chExt cx="3492503" cy="3112296"/>
            </a:xfrm>
            <a:grpFill/>
          </p:grpSpPr>
          <p:sp>
            <p:nvSpPr>
              <p:cNvPr id="327" name="Freeform 133"/>
              <p:cNvSpPr/>
              <p:nvPr/>
            </p:nvSpPr>
            <p:spPr>
              <a:xfrm>
                <a:off x="6674795" y="3138032"/>
                <a:ext cx="1764509" cy="2482060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28" name="Freeform 134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29" name="Freeform 135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6" name="Group 129"/>
            <p:cNvGrpSpPr/>
            <p:nvPr/>
          </p:nvGrpSpPr>
          <p:grpSpPr>
            <a:xfrm>
              <a:off x="4945661" y="2779534"/>
              <a:ext cx="1004570" cy="825050"/>
              <a:chOff x="6560295" y="2507796"/>
              <a:chExt cx="3606852" cy="3112296"/>
            </a:xfrm>
            <a:grpFill/>
          </p:grpSpPr>
          <p:sp>
            <p:nvSpPr>
              <p:cNvPr id="324" name="Freeform 130"/>
              <p:cNvSpPr/>
              <p:nvPr/>
            </p:nvSpPr>
            <p:spPr>
              <a:xfrm>
                <a:off x="6560295" y="3138032"/>
                <a:ext cx="1764509" cy="2482060"/>
              </a:xfrm>
              <a:custGeom>
                <a:avLst/>
                <a:gdLst>
                  <a:gd name="connsiteX0" fmla="*/ 0 w 1752600"/>
                  <a:gd name="connsiteY0" fmla="*/ 1841500 h 2470150"/>
                  <a:gd name="connsiteX1" fmla="*/ 0 w 1752600"/>
                  <a:gd name="connsiteY1" fmla="*/ 0 h 2470150"/>
                  <a:gd name="connsiteX2" fmla="*/ 1752600 w 1752600"/>
                  <a:gd name="connsiteY2" fmla="*/ 635000 h 2470150"/>
                  <a:gd name="connsiteX3" fmla="*/ 1752600 w 1752600"/>
                  <a:gd name="connsiteY3" fmla="*/ 2470150 h 2470150"/>
                  <a:gd name="connsiteX4" fmla="*/ 0 w 1752600"/>
                  <a:gd name="connsiteY4" fmla="*/ 1841500 h 2470150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52600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0 w 1757362"/>
                  <a:gd name="connsiteY0" fmla="*/ 1841500 h 2477294"/>
                  <a:gd name="connsiteX1" fmla="*/ 0 w 1757362"/>
                  <a:gd name="connsiteY1" fmla="*/ 0 h 2477294"/>
                  <a:gd name="connsiteX2" fmla="*/ 1747838 w 1757362"/>
                  <a:gd name="connsiteY2" fmla="*/ 635000 h 2477294"/>
                  <a:gd name="connsiteX3" fmla="*/ 1757362 w 1757362"/>
                  <a:gd name="connsiteY3" fmla="*/ 2477294 h 2477294"/>
                  <a:gd name="connsiteX4" fmla="*/ 0 w 1757362"/>
                  <a:gd name="connsiteY4" fmla="*/ 1841500 h 2477294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8644 h 2484438"/>
                  <a:gd name="connsiteX1" fmla="*/ 0 w 1764506"/>
                  <a:gd name="connsiteY1" fmla="*/ 0 h 2484438"/>
                  <a:gd name="connsiteX2" fmla="*/ 1754982 w 1764506"/>
                  <a:gd name="connsiteY2" fmla="*/ 642144 h 2484438"/>
                  <a:gd name="connsiteX3" fmla="*/ 1764506 w 1764506"/>
                  <a:gd name="connsiteY3" fmla="*/ 2484438 h 2484438"/>
                  <a:gd name="connsiteX4" fmla="*/ 7144 w 1764506"/>
                  <a:gd name="connsiteY4" fmla="*/ 1848644 h 2484438"/>
                  <a:gd name="connsiteX0" fmla="*/ 7144 w 1764506"/>
                  <a:gd name="connsiteY0" fmla="*/ 1841500 h 2477294"/>
                  <a:gd name="connsiteX1" fmla="*/ 0 w 1764506"/>
                  <a:gd name="connsiteY1" fmla="*/ 0 h 2477294"/>
                  <a:gd name="connsiteX2" fmla="*/ 1754982 w 1764506"/>
                  <a:gd name="connsiteY2" fmla="*/ 635000 h 2477294"/>
                  <a:gd name="connsiteX3" fmla="*/ 1764506 w 1764506"/>
                  <a:gd name="connsiteY3" fmla="*/ 2477294 h 2477294"/>
                  <a:gd name="connsiteX4" fmla="*/ 7144 w 1764506"/>
                  <a:gd name="connsiteY4" fmla="*/ 1841500 h 2477294"/>
                  <a:gd name="connsiteX0" fmla="*/ 7144 w 1764506"/>
                  <a:gd name="connsiteY0" fmla="*/ 1846262 h 2482056"/>
                  <a:gd name="connsiteX1" fmla="*/ 0 w 1764506"/>
                  <a:gd name="connsiteY1" fmla="*/ 0 h 2482056"/>
                  <a:gd name="connsiteX2" fmla="*/ 1754982 w 1764506"/>
                  <a:gd name="connsiteY2" fmla="*/ 639762 h 2482056"/>
                  <a:gd name="connsiteX3" fmla="*/ 1764506 w 1764506"/>
                  <a:gd name="connsiteY3" fmla="*/ 2482056 h 2482056"/>
                  <a:gd name="connsiteX4" fmla="*/ 7144 w 1764506"/>
                  <a:gd name="connsiteY4" fmla="*/ 1846262 h 248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506" h="2482056">
                    <a:moveTo>
                      <a:pt x="7144" y="1846262"/>
                    </a:moveTo>
                    <a:cubicBezTo>
                      <a:pt x="4763" y="1232429"/>
                      <a:pt x="2381" y="613833"/>
                      <a:pt x="0" y="0"/>
                    </a:cubicBezTo>
                    <a:lnTo>
                      <a:pt x="1754982" y="639762"/>
                    </a:lnTo>
                    <a:cubicBezTo>
                      <a:pt x="1756569" y="1253860"/>
                      <a:pt x="1762919" y="1867958"/>
                      <a:pt x="1764506" y="2482056"/>
                    </a:cubicBezTo>
                    <a:lnTo>
                      <a:pt x="7144" y="1846262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25" name="Freeform 131"/>
              <p:cNvSpPr/>
              <p:nvPr/>
            </p:nvSpPr>
            <p:spPr>
              <a:xfrm>
                <a:off x="8427247" y="3149147"/>
                <a:ext cx="1739900" cy="2470149"/>
              </a:xfrm>
              <a:custGeom>
                <a:avLst/>
                <a:gdLst>
                  <a:gd name="connsiteX0" fmla="*/ 0 w 1739900"/>
                  <a:gd name="connsiteY0" fmla="*/ 622300 h 1841500"/>
                  <a:gd name="connsiteX1" fmla="*/ 1739900 w 1739900"/>
                  <a:gd name="connsiteY1" fmla="*/ 0 h 1841500"/>
                  <a:gd name="connsiteX2" fmla="*/ 1739900 w 1739900"/>
                  <a:gd name="connsiteY2" fmla="*/ 1841500 h 1841500"/>
                  <a:gd name="connsiteX3" fmla="*/ 12700 w 1739900"/>
                  <a:gd name="connsiteY3" fmla="*/ 1841500 h 1841500"/>
                  <a:gd name="connsiteX4" fmla="*/ 0 w 1739900"/>
                  <a:gd name="connsiteY4" fmla="*/ 622300 h 1841500"/>
                  <a:gd name="connsiteX0" fmla="*/ 0 w 1739900"/>
                  <a:gd name="connsiteY0" fmla="*/ 622300 h 2470150"/>
                  <a:gd name="connsiteX1" fmla="*/ 1739900 w 1739900"/>
                  <a:gd name="connsiteY1" fmla="*/ 0 h 2470150"/>
                  <a:gd name="connsiteX2" fmla="*/ 1739900 w 1739900"/>
                  <a:gd name="connsiteY2" fmla="*/ 1841500 h 2470150"/>
                  <a:gd name="connsiteX3" fmla="*/ 12700 w 1739900"/>
                  <a:gd name="connsiteY3" fmla="*/ 2470150 h 2470150"/>
                  <a:gd name="connsiteX4" fmla="*/ 0 w 1739900"/>
                  <a:gd name="connsiteY4" fmla="*/ 622300 h 247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900" h="2470150">
                    <a:moveTo>
                      <a:pt x="0" y="622300"/>
                    </a:moveTo>
                    <a:lnTo>
                      <a:pt x="1739900" y="0"/>
                    </a:lnTo>
                    <a:lnTo>
                      <a:pt x="1739900" y="1841500"/>
                    </a:lnTo>
                    <a:lnTo>
                      <a:pt x="12700" y="2470150"/>
                    </a:lnTo>
                    <a:cubicBezTo>
                      <a:pt x="8467" y="1854200"/>
                      <a:pt x="4233" y="1238250"/>
                      <a:pt x="0" y="622300"/>
                    </a:cubicBez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326" name="Freeform 132"/>
              <p:cNvSpPr/>
              <p:nvPr/>
            </p:nvSpPr>
            <p:spPr>
              <a:xfrm>
                <a:off x="6674644" y="2507796"/>
                <a:ext cx="3492500" cy="1270000"/>
              </a:xfrm>
              <a:custGeom>
                <a:avLst/>
                <a:gdLst>
                  <a:gd name="connsiteX0" fmla="*/ 0 w 3492500"/>
                  <a:gd name="connsiteY0" fmla="*/ 628650 h 1270000"/>
                  <a:gd name="connsiteX1" fmla="*/ 1752600 w 3492500"/>
                  <a:gd name="connsiteY1" fmla="*/ 0 h 1270000"/>
                  <a:gd name="connsiteX2" fmla="*/ 3492500 w 3492500"/>
                  <a:gd name="connsiteY2" fmla="*/ 641350 h 1270000"/>
                  <a:gd name="connsiteX3" fmla="*/ 1752600 w 3492500"/>
                  <a:gd name="connsiteY3" fmla="*/ 1270000 h 1270000"/>
                  <a:gd name="connsiteX4" fmla="*/ 0 w 3492500"/>
                  <a:gd name="connsiteY4" fmla="*/ 62865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2500" h="1270000">
                    <a:moveTo>
                      <a:pt x="0" y="628650"/>
                    </a:moveTo>
                    <a:lnTo>
                      <a:pt x="1752600" y="0"/>
                    </a:lnTo>
                    <a:lnTo>
                      <a:pt x="3492500" y="641350"/>
                    </a:lnTo>
                    <a:lnTo>
                      <a:pt x="1752600" y="1270000"/>
                    </a:lnTo>
                    <a:lnTo>
                      <a:pt x="0" y="628650"/>
                    </a:lnTo>
                    <a:close/>
                  </a:path>
                </a:pathLst>
              </a:custGeom>
              <a:grpFill/>
              <a:ln w="3175">
                <a:solidFill>
                  <a:srgbClr val="FFFFFF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</p:grpSp>
        <p:grpSp>
          <p:nvGrpSpPr>
            <p:cNvPr id="207" name="Group 164"/>
            <p:cNvGrpSpPr/>
            <p:nvPr/>
          </p:nvGrpSpPr>
          <p:grpSpPr>
            <a:xfrm>
              <a:off x="5467078" y="1457679"/>
              <a:ext cx="2394425" cy="1159191"/>
              <a:chOff x="5848352" y="4256920"/>
              <a:chExt cx="1941321" cy="939834"/>
            </a:xfrm>
            <a:grpFill/>
          </p:grpSpPr>
          <p:grpSp>
            <p:nvGrpSpPr>
              <p:cNvPr id="312" name="Group 165"/>
              <p:cNvGrpSpPr/>
              <p:nvPr/>
            </p:nvGrpSpPr>
            <p:grpSpPr>
              <a:xfrm>
                <a:off x="5848352" y="4256920"/>
                <a:ext cx="788829" cy="668923"/>
                <a:chOff x="6673854" y="2507796"/>
                <a:chExt cx="3493293" cy="3112295"/>
              </a:xfrm>
              <a:grpFill/>
            </p:grpSpPr>
            <p:sp>
              <p:nvSpPr>
                <p:cNvPr id="321" name="Freeform 174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22" name="Freeform 175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23" name="Freeform 176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313" name="Group 166"/>
              <p:cNvGrpSpPr/>
              <p:nvPr/>
            </p:nvGrpSpPr>
            <p:grpSpPr>
              <a:xfrm>
                <a:off x="6242762" y="4392376"/>
                <a:ext cx="788829" cy="668923"/>
                <a:chOff x="6673854" y="2507796"/>
                <a:chExt cx="3493291" cy="3112295"/>
              </a:xfrm>
              <a:grpFill/>
            </p:grpSpPr>
            <p:sp>
              <p:nvSpPr>
                <p:cNvPr id="318" name="Freeform 171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19" name="Freeform 172"/>
                <p:cNvSpPr/>
                <p:nvPr/>
              </p:nvSpPr>
              <p:spPr>
                <a:xfrm>
                  <a:off x="8387747" y="3149144"/>
                  <a:ext cx="1739891" cy="2470152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 dirty="0"/>
                </a:p>
              </p:txBody>
            </p:sp>
            <p:sp>
              <p:nvSpPr>
                <p:cNvPr id="320" name="Freeform 173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314" name="Group 167"/>
              <p:cNvGrpSpPr/>
              <p:nvPr/>
            </p:nvGrpSpPr>
            <p:grpSpPr>
              <a:xfrm>
                <a:off x="6654118" y="4527831"/>
                <a:ext cx="1135555" cy="668923"/>
                <a:chOff x="6748881" y="2507796"/>
                <a:chExt cx="5028765" cy="3112295"/>
              </a:xfrm>
              <a:grpFill/>
            </p:grpSpPr>
            <p:sp>
              <p:nvSpPr>
                <p:cNvPr id="315" name="Freeform 168"/>
                <p:cNvSpPr/>
                <p:nvPr/>
              </p:nvSpPr>
              <p:spPr>
                <a:xfrm>
                  <a:off x="10013140" y="3138032"/>
                  <a:ext cx="1764506" cy="2482059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16" name="Freeform 169"/>
                <p:cNvSpPr/>
                <p:nvPr/>
              </p:nvSpPr>
              <p:spPr>
                <a:xfrm>
                  <a:off x="8381010" y="3149144"/>
                  <a:ext cx="1739898" cy="2470152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17" name="Freeform 170"/>
                <p:cNvSpPr/>
                <p:nvPr/>
              </p:nvSpPr>
              <p:spPr>
                <a:xfrm>
                  <a:off x="6748881" y="2507796"/>
                  <a:ext cx="3492497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  <p:grpSp>
          <p:nvGrpSpPr>
            <p:cNvPr id="208" name="Group 177"/>
            <p:cNvGrpSpPr/>
            <p:nvPr/>
          </p:nvGrpSpPr>
          <p:grpSpPr>
            <a:xfrm>
              <a:off x="4975853" y="1624753"/>
              <a:ext cx="2003203" cy="1159191"/>
              <a:chOff x="5848348" y="4256920"/>
              <a:chExt cx="1624131" cy="939834"/>
            </a:xfrm>
            <a:grpFill/>
          </p:grpSpPr>
          <p:grpSp>
            <p:nvGrpSpPr>
              <p:cNvPr id="300" name="Group 178"/>
              <p:cNvGrpSpPr/>
              <p:nvPr/>
            </p:nvGrpSpPr>
            <p:grpSpPr>
              <a:xfrm>
                <a:off x="5848348" y="4256920"/>
                <a:ext cx="788829" cy="668923"/>
                <a:chOff x="6673854" y="2507796"/>
                <a:chExt cx="3493293" cy="3112295"/>
              </a:xfrm>
              <a:grpFill/>
            </p:grpSpPr>
            <p:sp>
              <p:nvSpPr>
                <p:cNvPr id="309" name="Freeform 187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10" name="Freeform 188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11" name="Freeform 189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301" name="Group 179"/>
              <p:cNvGrpSpPr/>
              <p:nvPr/>
            </p:nvGrpSpPr>
            <p:grpSpPr>
              <a:xfrm>
                <a:off x="6242761" y="4392376"/>
                <a:ext cx="788829" cy="668923"/>
                <a:chOff x="6673854" y="2507796"/>
                <a:chExt cx="3493293" cy="3112295"/>
              </a:xfrm>
              <a:grpFill/>
            </p:grpSpPr>
            <p:sp>
              <p:nvSpPr>
                <p:cNvPr id="306" name="Freeform 184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07" name="Freeform 185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08" name="Freeform 186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302" name="Group 180"/>
              <p:cNvGrpSpPr/>
              <p:nvPr/>
            </p:nvGrpSpPr>
            <p:grpSpPr>
              <a:xfrm>
                <a:off x="6637178" y="4527831"/>
                <a:ext cx="835301" cy="668923"/>
                <a:chOff x="6673854" y="2507796"/>
                <a:chExt cx="3699091" cy="3112295"/>
              </a:xfrm>
              <a:grpFill/>
            </p:grpSpPr>
            <p:sp>
              <p:nvSpPr>
                <p:cNvPr id="303" name="Freeform 181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04" name="Freeform 182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305" name="Freeform 183"/>
                <p:cNvSpPr/>
                <p:nvPr/>
              </p:nvSpPr>
              <p:spPr>
                <a:xfrm>
                  <a:off x="6880446" y="2507796"/>
                  <a:ext cx="3492499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  <p:grpSp>
          <p:nvGrpSpPr>
            <p:cNvPr id="209" name="Group 190"/>
            <p:cNvGrpSpPr/>
            <p:nvPr/>
          </p:nvGrpSpPr>
          <p:grpSpPr>
            <a:xfrm>
              <a:off x="4499112" y="1791829"/>
              <a:ext cx="1945882" cy="1159196"/>
              <a:chOff x="5848350" y="4256917"/>
              <a:chExt cx="1577657" cy="939837"/>
            </a:xfrm>
            <a:grpFill/>
          </p:grpSpPr>
          <p:grpSp>
            <p:nvGrpSpPr>
              <p:cNvPr id="288" name="Group 191"/>
              <p:cNvGrpSpPr/>
              <p:nvPr/>
            </p:nvGrpSpPr>
            <p:grpSpPr>
              <a:xfrm>
                <a:off x="5848350" y="4256917"/>
                <a:ext cx="788829" cy="668923"/>
                <a:chOff x="6673852" y="2507796"/>
                <a:chExt cx="3493295" cy="3112292"/>
              </a:xfrm>
              <a:grpFill/>
            </p:grpSpPr>
            <p:sp>
              <p:nvSpPr>
                <p:cNvPr id="297" name="Freeform 200"/>
                <p:cNvSpPr/>
                <p:nvPr/>
              </p:nvSpPr>
              <p:spPr>
                <a:xfrm>
                  <a:off x="6673852" y="3138029"/>
                  <a:ext cx="1764506" cy="2482059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 dirty="0"/>
                </a:p>
              </p:txBody>
            </p:sp>
            <p:sp>
              <p:nvSpPr>
                <p:cNvPr id="298" name="Freeform 201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99" name="Freeform 202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289" name="Group 192"/>
              <p:cNvGrpSpPr/>
              <p:nvPr/>
            </p:nvGrpSpPr>
            <p:grpSpPr>
              <a:xfrm>
                <a:off x="6242764" y="4392373"/>
                <a:ext cx="788829" cy="668923"/>
                <a:chOff x="6673854" y="2507796"/>
                <a:chExt cx="3493293" cy="3112295"/>
              </a:xfrm>
              <a:grpFill/>
            </p:grpSpPr>
            <p:sp>
              <p:nvSpPr>
                <p:cNvPr id="294" name="Freeform 197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95" name="Freeform 198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96" name="Freeform 199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90" name="Group 193"/>
              <p:cNvGrpSpPr/>
              <p:nvPr/>
            </p:nvGrpSpPr>
            <p:grpSpPr>
              <a:xfrm>
                <a:off x="6637178" y="4527831"/>
                <a:ext cx="788829" cy="668923"/>
                <a:chOff x="6673854" y="2507796"/>
                <a:chExt cx="3493293" cy="3112295"/>
              </a:xfrm>
              <a:grpFill/>
            </p:grpSpPr>
            <p:sp>
              <p:nvSpPr>
                <p:cNvPr id="291" name="Freeform 194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92" name="Freeform 195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93" name="Freeform 196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  <p:grpSp>
          <p:nvGrpSpPr>
            <p:cNvPr id="210" name="Group 203"/>
            <p:cNvGrpSpPr/>
            <p:nvPr/>
          </p:nvGrpSpPr>
          <p:grpSpPr>
            <a:xfrm>
              <a:off x="4002895" y="1960164"/>
              <a:ext cx="1945879" cy="1159196"/>
              <a:chOff x="5848350" y="4256917"/>
              <a:chExt cx="1577657" cy="939837"/>
            </a:xfrm>
            <a:grpFill/>
          </p:grpSpPr>
          <p:grpSp>
            <p:nvGrpSpPr>
              <p:cNvPr id="276" name="Group 204"/>
              <p:cNvGrpSpPr/>
              <p:nvPr/>
            </p:nvGrpSpPr>
            <p:grpSpPr>
              <a:xfrm>
                <a:off x="5848350" y="4256917"/>
                <a:ext cx="788829" cy="668923"/>
                <a:chOff x="6673852" y="2507796"/>
                <a:chExt cx="3493295" cy="3112292"/>
              </a:xfrm>
              <a:grpFill/>
            </p:grpSpPr>
            <p:sp>
              <p:nvSpPr>
                <p:cNvPr id="285" name="Freeform 213"/>
                <p:cNvSpPr/>
                <p:nvPr/>
              </p:nvSpPr>
              <p:spPr>
                <a:xfrm>
                  <a:off x="6673852" y="3138029"/>
                  <a:ext cx="1764506" cy="2482059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 dirty="0"/>
                </a:p>
              </p:txBody>
            </p:sp>
            <p:sp>
              <p:nvSpPr>
                <p:cNvPr id="286" name="Freeform 214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87" name="Freeform 215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77" name="Group 205"/>
              <p:cNvGrpSpPr/>
              <p:nvPr/>
            </p:nvGrpSpPr>
            <p:grpSpPr>
              <a:xfrm>
                <a:off x="6242764" y="4392373"/>
                <a:ext cx="788829" cy="668923"/>
                <a:chOff x="6673854" y="2507796"/>
                <a:chExt cx="3493293" cy="3112295"/>
              </a:xfrm>
              <a:grpFill/>
            </p:grpSpPr>
            <p:sp>
              <p:nvSpPr>
                <p:cNvPr id="282" name="Freeform 210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83" name="Freeform 211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84" name="Freeform 212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78" name="Group 206"/>
              <p:cNvGrpSpPr/>
              <p:nvPr/>
            </p:nvGrpSpPr>
            <p:grpSpPr>
              <a:xfrm>
                <a:off x="6612705" y="4527831"/>
                <a:ext cx="813302" cy="668923"/>
                <a:chOff x="6565467" y="2507796"/>
                <a:chExt cx="3601680" cy="3112295"/>
              </a:xfrm>
              <a:grpFill/>
            </p:grpSpPr>
            <p:sp>
              <p:nvSpPr>
                <p:cNvPr id="279" name="Freeform 207"/>
                <p:cNvSpPr/>
                <p:nvPr/>
              </p:nvSpPr>
              <p:spPr>
                <a:xfrm>
                  <a:off x="6565505" y="3138032"/>
                  <a:ext cx="1764518" cy="2482059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80" name="Freeform 208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81" name="Freeform 209"/>
                <p:cNvSpPr/>
                <p:nvPr/>
              </p:nvSpPr>
              <p:spPr>
                <a:xfrm>
                  <a:off x="6565467" y="2507796"/>
                  <a:ext cx="3492498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  <p:grpSp>
          <p:nvGrpSpPr>
            <p:cNvPr id="211" name="Group 318"/>
            <p:cNvGrpSpPr/>
            <p:nvPr/>
          </p:nvGrpSpPr>
          <p:grpSpPr>
            <a:xfrm>
              <a:off x="5469690" y="1959870"/>
              <a:ext cx="2438555" cy="2788675"/>
              <a:chOff x="7860335" y="3558501"/>
              <a:chExt cx="2438555" cy="2788675"/>
            </a:xfrm>
            <a:grpFill/>
          </p:grpSpPr>
          <p:grpSp>
            <p:nvGrpSpPr>
              <p:cNvPr id="212" name="Group 218"/>
              <p:cNvGrpSpPr/>
              <p:nvPr/>
            </p:nvGrpSpPr>
            <p:grpSpPr>
              <a:xfrm>
                <a:off x="9325947" y="5019647"/>
                <a:ext cx="972943" cy="825049"/>
                <a:chOff x="6673851" y="2507796"/>
                <a:chExt cx="3493296" cy="3112292"/>
              </a:xfrm>
              <a:grpFill/>
            </p:grpSpPr>
            <p:sp>
              <p:nvSpPr>
                <p:cNvPr id="273" name="Freeform 219"/>
                <p:cNvSpPr/>
                <p:nvPr/>
              </p:nvSpPr>
              <p:spPr>
                <a:xfrm>
                  <a:off x="6673851" y="3138030"/>
                  <a:ext cx="1764505" cy="2482058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74" name="Freeform 220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75" name="Freeform 221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13" name="Group 222"/>
              <p:cNvGrpSpPr/>
              <p:nvPr/>
            </p:nvGrpSpPr>
            <p:grpSpPr>
              <a:xfrm>
                <a:off x="9325947" y="4531688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70" name="Freeform 223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71" name="Freeform 224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72" name="Freeform 225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14" name="Group 226"/>
              <p:cNvGrpSpPr/>
              <p:nvPr/>
            </p:nvGrpSpPr>
            <p:grpSpPr>
              <a:xfrm>
                <a:off x="9325947" y="4043729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67" name="Freeform 227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68" name="Freeform 228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339966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69" name="Freeform 229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339966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15" name="Group 230"/>
              <p:cNvGrpSpPr/>
              <p:nvPr/>
            </p:nvGrpSpPr>
            <p:grpSpPr>
              <a:xfrm>
                <a:off x="8834720" y="5186722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64" name="Freeform 231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65" name="Freeform 232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990099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66" name="Freeform 233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990099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16" name="Group 234"/>
              <p:cNvGrpSpPr/>
              <p:nvPr/>
            </p:nvGrpSpPr>
            <p:grpSpPr>
              <a:xfrm>
                <a:off x="8834719" y="4698762"/>
                <a:ext cx="972941" cy="825050"/>
                <a:chOff x="6673854" y="2507796"/>
                <a:chExt cx="3493291" cy="3112295"/>
              </a:xfrm>
              <a:grpFill/>
            </p:grpSpPr>
            <p:sp>
              <p:nvSpPr>
                <p:cNvPr id="261" name="Freeform 235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62" name="Freeform 236"/>
                <p:cNvSpPr/>
                <p:nvPr/>
              </p:nvSpPr>
              <p:spPr>
                <a:xfrm>
                  <a:off x="8366429" y="3149144"/>
                  <a:ext cx="1739901" cy="2470152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63" name="Freeform 237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17" name="Group 238"/>
              <p:cNvGrpSpPr/>
              <p:nvPr/>
            </p:nvGrpSpPr>
            <p:grpSpPr>
              <a:xfrm>
                <a:off x="8834720" y="4210803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58" name="Freeform 239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339966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59" name="Freeform 240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339966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60" name="Freeform 241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339966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18" name="Group 242"/>
              <p:cNvGrpSpPr/>
              <p:nvPr/>
            </p:nvGrpSpPr>
            <p:grpSpPr>
              <a:xfrm>
                <a:off x="8357981" y="5353791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55" name="Freeform 243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56" name="Freeform 244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990099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57" name="Freeform 245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19" name="Group 246"/>
              <p:cNvGrpSpPr/>
              <p:nvPr/>
            </p:nvGrpSpPr>
            <p:grpSpPr>
              <a:xfrm>
                <a:off x="8357981" y="4865832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52" name="Freeform 247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53" name="Freeform 248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3399CC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54" name="Freeform 249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3399CC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0" name="Group 250"/>
              <p:cNvGrpSpPr/>
              <p:nvPr/>
            </p:nvGrpSpPr>
            <p:grpSpPr>
              <a:xfrm>
                <a:off x="8357981" y="4377872"/>
                <a:ext cx="972941" cy="825050"/>
                <a:chOff x="6673854" y="2507796"/>
                <a:chExt cx="3493291" cy="3112295"/>
              </a:xfrm>
              <a:grpFill/>
            </p:grpSpPr>
            <p:sp>
              <p:nvSpPr>
                <p:cNvPr id="249" name="Freeform 251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50" name="Freeform 252"/>
                <p:cNvSpPr/>
                <p:nvPr/>
              </p:nvSpPr>
              <p:spPr>
                <a:xfrm>
                  <a:off x="8338234" y="3149144"/>
                  <a:ext cx="1739902" cy="2470152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51" name="Freeform 253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1" name="Group 254"/>
              <p:cNvGrpSpPr/>
              <p:nvPr/>
            </p:nvGrpSpPr>
            <p:grpSpPr>
              <a:xfrm>
                <a:off x="7861775" y="5522126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46" name="Freeform 255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990099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47" name="Freeform 256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990099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48" name="Freeform 257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2" name="Group 258"/>
              <p:cNvGrpSpPr/>
              <p:nvPr/>
            </p:nvGrpSpPr>
            <p:grpSpPr>
              <a:xfrm>
                <a:off x="7861775" y="5034167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43" name="Freeform 259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3399CC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44" name="Freeform 260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3399CC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45" name="Freeform 261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3399CC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3" name="Group 262"/>
              <p:cNvGrpSpPr/>
              <p:nvPr/>
            </p:nvGrpSpPr>
            <p:grpSpPr>
              <a:xfrm>
                <a:off x="7861993" y="4546207"/>
                <a:ext cx="972722" cy="825050"/>
                <a:chOff x="6674644" y="2507796"/>
                <a:chExt cx="3492503" cy="3112295"/>
              </a:xfrm>
              <a:grpFill/>
            </p:grpSpPr>
            <p:sp>
              <p:nvSpPr>
                <p:cNvPr id="240" name="Freeform 263"/>
                <p:cNvSpPr/>
                <p:nvPr/>
              </p:nvSpPr>
              <p:spPr>
                <a:xfrm>
                  <a:off x="6830943" y="3138032"/>
                  <a:ext cx="1764507" cy="2482059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41" name="Freeform 264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42" name="Freeform 265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4" name="Group 269"/>
              <p:cNvGrpSpPr/>
              <p:nvPr/>
            </p:nvGrpSpPr>
            <p:grpSpPr>
              <a:xfrm>
                <a:off x="9306130" y="3558501"/>
                <a:ext cx="972721" cy="825050"/>
                <a:chOff x="6607871" y="2507796"/>
                <a:chExt cx="3492502" cy="3112295"/>
              </a:xfrm>
              <a:grpFill/>
            </p:grpSpPr>
            <p:sp>
              <p:nvSpPr>
                <p:cNvPr id="237" name="Freeform 270"/>
                <p:cNvSpPr/>
                <p:nvPr/>
              </p:nvSpPr>
              <p:spPr>
                <a:xfrm>
                  <a:off x="6607871" y="3138032"/>
                  <a:ext cx="1764509" cy="2482059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38" name="Freeform 271"/>
                <p:cNvSpPr/>
                <p:nvPr/>
              </p:nvSpPr>
              <p:spPr>
                <a:xfrm>
                  <a:off x="8240003" y="3149144"/>
                  <a:ext cx="1739909" cy="2470152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39" name="Freeform 272"/>
                <p:cNvSpPr/>
                <p:nvPr/>
              </p:nvSpPr>
              <p:spPr>
                <a:xfrm>
                  <a:off x="6607871" y="2507796"/>
                  <a:ext cx="3492502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5" name="Group 282"/>
              <p:cNvGrpSpPr/>
              <p:nvPr/>
            </p:nvGrpSpPr>
            <p:grpSpPr>
              <a:xfrm>
                <a:off x="8787981" y="3725575"/>
                <a:ext cx="1002738" cy="825050"/>
                <a:chOff x="6511227" y="2507796"/>
                <a:chExt cx="3600283" cy="3112295"/>
              </a:xfrm>
              <a:grpFill/>
            </p:grpSpPr>
            <p:sp>
              <p:nvSpPr>
                <p:cNvPr id="234" name="Freeform 283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35" name="Freeform 284"/>
                <p:cNvSpPr/>
                <p:nvPr/>
              </p:nvSpPr>
              <p:spPr>
                <a:xfrm>
                  <a:off x="8371607" y="3149144"/>
                  <a:ext cx="1739903" cy="2470152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36" name="Freeform 285"/>
                <p:cNvSpPr/>
                <p:nvPr/>
              </p:nvSpPr>
              <p:spPr>
                <a:xfrm>
                  <a:off x="6511227" y="2507796"/>
                  <a:ext cx="3492508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6" name="Group 295"/>
              <p:cNvGrpSpPr/>
              <p:nvPr/>
            </p:nvGrpSpPr>
            <p:grpSpPr>
              <a:xfrm>
                <a:off x="8356541" y="3892644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31" name="Freeform 296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32" name="Freeform 297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33" name="Freeform 298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  <p:grpSp>
            <p:nvGrpSpPr>
              <p:cNvPr id="227" name="Group 308"/>
              <p:cNvGrpSpPr/>
              <p:nvPr/>
            </p:nvGrpSpPr>
            <p:grpSpPr>
              <a:xfrm>
                <a:off x="7860335" y="4060979"/>
                <a:ext cx="972942" cy="825050"/>
                <a:chOff x="6673854" y="2507796"/>
                <a:chExt cx="3493293" cy="3112295"/>
              </a:xfrm>
              <a:grpFill/>
            </p:grpSpPr>
            <p:sp>
              <p:nvSpPr>
                <p:cNvPr id="228" name="Freeform 309"/>
                <p:cNvSpPr/>
                <p:nvPr/>
              </p:nvSpPr>
              <p:spPr>
                <a:xfrm>
                  <a:off x="6673854" y="3138035"/>
                  <a:ext cx="1764507" cy="2482056"/>
                </a:xfrm>
                <a:custGeom>
                  <a:avLst/>
                  <a:gdLst>
                    <a:gd name="connsiteX0" fmla="*/ 0 w 1752600"/>
                    <a:gd name="connsiteY0" fmla="*/ 1841500 h 2470150"/>
                    <a:gd name="connsiteX1" fmla="*/ 0 w 1752600"/>
                    <a:gd name="connsiteY1" fmla="*/ 0 h 2470150"/>
                    <a:gd name="connsiteX2" fmla="*/ 1752600 w 1752600"/>
                    <a:gd name="connsiteY2" fmla="*/ 635000 h 2470150"/>
                    <a:gd name="connsiteX3" fmla="*/ 1752600 w 1752600"/>
                    <a:gd name="connsiteY3" fmla="*/ 2470150 h 2470150"/>
                    <a:gd name="connsiteX4" fmla="*/ 0 w 1752600"/>
                    <a:gd name="connsiteY4" fmla="*/ 1841500 h 2470150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52600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0 w 1757362"/>
                    <a:gd name="connsiteY0" fmla="*/ 1841500 h 2477294"/>
                    <a:gd name="connsiteX1" fmla="*/ 0 w 1757362"/>
                    <a:gd name="connsiteY1" fmla="*/ 0 h 2477294"/>
                    <a:gd name="connsiteX2" fmla="*/ 1747838 w 1757362"/>
                    <a:gd name="connsiteY2" fmla="*/ 635000 h 2477294"/>
                    <a:gd name="connsiteX3" fmla="*/ 1757362 w 1757362"/>
                    <a:gd name="connsiteY3" fmla="*/ 2477294 h 2477294"/>
                    <a:gd name="connsiteX4" fmla="*/ 0 w 1757362"/>
                    <a:gd name="connsiteY4" fmla="*/ 1841500 h 2477294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8644 h 2484438"/>
                    <a:gd name="connsiteX1" fmla="*/ 0 w 1764506"/>
                    <a:gd name="connsiteY1" fmla="*/ 0 h 2484438"/>
                    <a:gd name="connsiteX2" fmla="*/ 1754982 w 1764506"/>
                    <a:gd name="connsiteY2" fmla="*/ 642144 h 2484438"/>
                    <a:gd name="connsiteX3" fmla="*/ 1764506 w 1764506"/>
                    <a:gd name="connsiteY3" fmla="*/ 2484438 h 2484438"/>
                    <a:gd name="connsiteX4" fmla="*/ 7144 w 1764506"/>
                    <a:gd name="connsiteY4" fmla="*/ 1848644 h 2484438"/>
                    <a:gd name="connsiteX0" fmla="*/ 7144 w 1764506"/>
                    <a:gd name="connsiteY0" fmla="*/ 1841500 h 2477294"/>
                    <a:gd name="connsiteX1" fmla="*/ 0 w 1764506"/>
                    <a:gd name="connsiteY1" fmla="*/ 0 h 2477294"/>
                    <a:gd name="connsiteX2" fmla="*/ 1754982 w 1764506"/>
                    <a:gd name="connsiteY2" fmla="*/ 635000 h 2477294"/>
                    <a:gd name="connsiteX3" fmla="*/ 1764506 w 1764506"/>
                    <a:gd name="connsiteY3" fmla="*/ 2477294 h 2477294"/>
                    <a:gd name="connsiteX4" fmla="*/ 7144 w 1764506"/>
                    <a:gd name="connsiteY4" fmla="*/ 1841500 h 2477294"/>
                    <a:gd name="connsiteX0" fmla="*/ 7144 w 1764506"/>
                    <a:gd name="connsiteY0" fmla="*/ 1846262 h 2482056"/>
                    <a:gd name="connsiteX1" fmla="*/ 0 w 1764506"/>
                    <a:gd name="connsiteY1" fmla="*/ 0 h 2482056"/>
                    <a:gd name="connsiteX2" fmla="*/ 1754982 w 1764506"/>
                    <a:gd name="connsiteY2" fmla="*/ 639762 h 2482056"/>
                    <a:gd name="connsiteX3" fmla="*/ 1764506 w 1764506"/>
                    <a:gd name="connsiteY3" fmla="*/ 2482056 h 2482056"/>
                    <a:gd name="connsiteX4" fmla="*/ 7144 w 1764506"/>
                    <a:gd name="connsiteY4" fmla="*/ 1846262 h 2482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4506" h="2482056">
                      <a:moveTo>
                        <a:pt x="7144" y="1846262"/>
                      </a:moveTo>
                      <a:cubicBezTo>
                        <a:pt x="4763" y="1232429"/>
                        <a:pt x="2381" y="613833"/>
                        <a:pt x="0" y="0"/>
                      </a:cubicBezTo>
                      <a:lnTo>
                        <a:pt x="1754982" y="639762"/>
                      </a:lnTo>
                      <a:cubicBezTo>
                        <a:pt x="1756569" y="1253860"/>
                        <a:pt x="1762919" y="1867958"/>
                        <a:pt x="1764506" y="2482056"/>
                      </a:cubicBezTo>
                      <a:lnTo>
                        <a:pt x="7144" y="1846262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29" name="Freeform 310"/>
                <p:cNvSpPr/>
                <p:nvPr/>
              </p:nvSpPr>
              <p:spPr>
                <a:xfrm>
                  <a:off x="8427247" y="3149146"/>
                  <a:ext cx="1739900" cy="2470150"/>
                </a:xfrm>
                <a:custGeom>
                  <a:avLst/>
                  <a:gdLst>
                    <a:gd name="connsiteX0" fmla="*/ 0 w 1739900"/>
                    <a:gd name="connsiteY0" fmla="*/ 622300 h 1841500"/>
                    <a:gd name="connsiteX1" fmla="*/ 1739900 w 1739900"/>
                    <a:gd name="connsiteY1" fmla="*/ 0 h 1841500"/>
                    <a:gd name="connsiteX2" fmla="*/ 1739900 w 1739900"/>
                    <a:gd name="connsiteY2" fmla="*/ 1841500 h 1841500"/>
                    <a:gd name="connsiteX3" fmla="*/ 12700 w 1739900"/>
                    <a:gd name="connsiteY3" fmla="*/ 1841500 h 1841500"/>
                    <a:gd name="connsiteX4" fmla="*/ 0 w 1739900"/>
                    <a:gd name="connsiteY4" fmla="*/ 622300 h 1841500"/>
                    <a:gd name="connsiteX0" fmla="*/ 0 w 1739900"/>
                    <a:gd name="connsiteY0" fmla="*/ 622300 h 2470150"/>
                    <a:gd name="connsiteX1" fmla="*/ 1739900 w 1739900"/>
                    <a:gd name="connsiteY1" fmla="*/ 0 h 2470150"/>
                    <a:gd name="connsiteX2" fmla="*/ 1739900 w 1739900"/>
                    <a:gd name="connsiteY2" fmla="*/ 1841500 h 2470150"/>
                    <a:gd name="connsiteX3" fmla="*/ 12700 w 1739900"/>
                    <a:gd name="connsiteY3" fmla="*/ 2470150 h 2470150"/>
                    <a:gd name="connsiteX4" fmla="*/ 0 w 1739900"/>
                    <a:gd name="connsiteY4" fmla="*/ 622300 h 247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900" h="2470150">
                      <a:moveTo>
                        <a:pt x="0" y="622300"/>
                      </a:moveTo>
                      <a:lnTo>
                        <a:pt x="1739900" y="0"/>
                      </a:lnTo>
                      <a:lnTo>
                        <a:pt x="1739900" y="1841500"/>
                      </a:lnTo>
                      <a:lnTo>
                        <a:pt x="12700" y="2470150"/>
                      </a:lnTo>
                      <a:cubicBezTo>
                        <a:pt x="8467" y="1854200"/>
                        <a:pt x="4233" y="1238250"/>
                        <a:pt x="0" y="622300"/>
                      </a:cubicBez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230" name="Freeform 311"/>
                <p:cNvSpPr/>
                <p:nvPr/>
              </p:nvSpPr>
              <p:spPr>
                <a:xfrm>
                  <a:off x="6674644" y="2507796"/>
                  <a:ext cx="3492501" cy="1270001"/>
                </a:xfrm>
                <a:custGeom>
                  <a:avLst/>
                  <a:gdLst>
                    <a:gd name="connsiteX0" fmla="*/ 0 w 3492500"/>
                    <a:gd name="connsiteY0" fmla="*/ 628650 h 1270000"/>
                    <a:gd name="connsiteX1" fmla="*/ 1752600 w 3492500"/>
                    <a:gd name="connsiteY1" fmla="*/ 0 h 1270000"/>
                    <a:gd name="connsiteX2" fmla="*/ 3492500 w 3492500"/>
                    <a:gd name="connsiteY2" fmla="*/ 641350 h 1270000"/>
                    <a:gd name="connsiteX3" fmla="*/ 1752600 w 3492500"/>
                    <a:gd name="connsiteY3" fmla="*/ 1270000 h 1270000"/>
                    <a:gd name="connsiteX4" fmla="*/ 0 w 3492500"/>
                    <a:gd name="connsiteY4" fmla="*/ 62865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0" h="1270000">
                      <a:moveTo>
                        <a:pt x="0" y="628650"/>
                      </a:moveTo>
                      <a:lnTo>
                        <a:pt x="1752600" y="0"/>
                      </a:lnTo>
                      <a:lnTo>
                        <a:pt x="3492500" y="641350"/>
                      </a:lnTo>
                      <a:lnTo>
                        <a:pt x="1752600" y="1270000"/>
                      </a:lnTo>
                      <a:lnTo>
                        <a:pt x="0" y="628650"/>
                      </a:lnTo>
                      <a:close/>
                    </a:path>
                  </a:pathLst>
                </a:custGeom>
                <a:solidFill>
                  <a:srgbClr val="FF3333"/>
                </a:solidFill>
                <a:ln w="3175">
                  <a:solidFill>
                    <a:srgbClr val="FFFFFF">
                      <a:alpha val="3019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</p:grpSp>
      <p:sp>
        <p:nvSpPr>
          <p:cNvPr id="435" name="Прямоугольник 434"/>
          <p:cNvSpPr/>
          <p:nvPr/>
        </p:nvSpPr>
        <p:spPr>
          <a:xfrm>
            <a:off x="344141" y="775"/>
            <a:ext cx="67641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itchFamily="34" charset="0"/>
                <a:ea typeface="Roboto" pitchFamily="2" charset="0"/>
                <a:cs typeface="Arial" pitchFamily="34" charset="0"/>
              </a:rPr>
              <a:t>МОДЕЛЬ формирования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Roboto" pitchFamily="2" charset="0"/>
                <a:cs typeface="Arial" pitchFamily="34" charset="0"/>
              </a:rPr>
              <a:t>комплексных научно-технических программ и проектов</a:t>
            </a:r>
            <a:endParaRPr lang="en-US" sz="2000" dirty="0">
              <a:solidFill>
                <a:srgbClr val="FF0000"/>
              </a:solidFill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391477" y="3663398"/>
            <a:ext cx="4298403" cy="611314"/>
            <a:chOff x="3940936" y="5662296"/>
            <a:chExt cx="3223802" cy="611314"/>
          </a:xfrm>
        </p:grpSpPr>
        <p:sp>
          <p:nvSpPr>
            <p:cNvPr id="432" name="Прямоугольник 431"/>
            <p:cNvSpPr/>
            <p:nvPr/>
          </p:nvSpPr>
          <p:spPr>
            <a:xfrm>
              <a:off x="4156960" y="5662296"/>
              <a:ext cx="3007778" cy="2954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ru-RU" sz="1050" b="1" kern="0" dirty="0" smtClean="0">
                  <a:latin typeface="Arial" pitchFamily="34" charset="0"/>
                  <a:cs typeface="Arial" pitchFamily="34" charset="0"/>
                </a:rPr>
                <a:t>УРОВЕНЬ</a:t>
              </a:r>
              <a:r>
                <a:rPr lang="ru-RU" sz="1200" b="1" kern="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b="1" kern="0" dirty="0" smtClean="0">
                  <a:latin typeface="Arial" pitchFamily="34" charset="0"/>
                  <a:cs typeface="Arial" pitchFamily="34" charset="0"/>
                </a:rPr>
                <a:t>ВЛИЯНИЯ </a:t>
              </a:r>
              <a:r>
                <a:rPr lang="ru-RU" sz="800" b="1" kern="0" dirty="0" smtClean="0">
                  <a:latin typeface="Arial" pitchFamily="34" charset="0"/>
                  <a:cs typeface="Arial" pitchFamily="34" charset="0"/>
                </a:rPr>
                <a:t>ТЕХНОЛОГИЙ НА РЫНКИ</a:t>
              </a:r>
              <a:endParaRPr lang="en-US" sz="1000" b="1" kern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4" name="Прямоугольник 433"/>
            <p:cNvSpPr/>
            <p:nvPr/>
          </p:nvSpPr>
          <p:spPr>
            <a:xfrm>
              <a:off x="3940936" y="6012000"/>
              <a:ext cx="1010087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ru-RU" sz="1000" b="1" kern="0" dirty="0" smtClean="0">
                  <a:latin typeface="Arial" pitchFamily="34" charset="0"/>
                  <a:cs typeface="Arial" pitchFamily="34" charset="0"/>
                </a:rPr>
                <a:t>слабый</a:t>
              </a:r>
              <a:endParaRPr lang="en-US" sz="1400" b="1" kern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6" name="Прямоугольник 435"/>
            <p:cNvSpPr/>
            <p:nvPr/>
          </p:nvSpPr>
          <p:spPr>
            <a:xfrm>
              <a:off x="5093064" y="6012000"/>
              <a:ext cx="1632827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ru-RU" sz="1000" b="1" kern="0" dirty="0" smtClean="0">
                  <a:latin typeface="Arial" pitchFamily="34" charset="0"/>
                  <a:cs typeface="Arial" pitchFamily="34" charset="0"/>
                </a:rPr>
                <a:t>значительный</a:t>
              </a:r>
              <a:endParaRPr lang="en-US" sz="1400" b="1" kern="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8" name="Freeform 37"/>
          <p:cNvSpPr>
            <a:spLocks noChangeArrowheads="1"/>
          </p:cNvSpPr>
          <p:nvPr/>
        </p:nvSpPr>
        <p:spPr bwMode="auto">
          <a:xfrm>
            <a:off x="1812223" y="3875252"/>
            <a:ext cx="192000" cy="144000"/>
          </a:xfrm>
          <a:custGeom>
            <a:avLst/>
            <a:gdLst>
              <a:gd name="T0" fmla="*/ 38763987 w 602"/>
              <a:gd name="T1" fmla="*/ 78442719 h 602"/>
              <a:gd name="T2" fmla="*/ 38763987 w 602"/>
              <a:gd name="T3" fmla="*/ 78442719 h 602"/>
              <a:gd name="T4" fmla="*/ 0 w 602"/>
              <a:gd name="T5" fmla="*/ 38764526 h 602"/>
              <a:gd name="T6" fmla="*/ 38763987 w 602"/>
              <a:gd name="T7" fmla="*/ 0 h 602"/>
              <a:gd name="T8" fmla="*/ 78441997 w 602"/>
              <a:gd name="T9" fmla="*/ 38764526 h 602"/>
              <a:gd name="T10" fmla="*/ 38763987 w 602"/>
              <a:gd name="T11" fmla="*/ 78442719 h 602"/>
              <a:gd name="T12" fmla="*/ 38763987 w 602"/>
              <a:gd name="T13" fmla="*/ 7439751 h 602"/>
              <a:gd name="T14" fmla="*/ 38763987 w 602"/>
              <a:gd name="T15" fmla="*/ 7439751 h 602"/>
              <a:gd name="T16" fmla="*/ 7439717 w 602"/>
              <a:gd name="T17" fmla="*/ 38764526 h 602"/>
              <a:gd name="T18" fmla="*/ 38763987 w 602"/>
              <a:gd name="T19" fmla="*/ 71002968 h 602"/>
              <a:gd name="T20" fmla="*/ 71002280 w 602"/>
              <a:gd name="T21" fmla="*/ 38764526 h 602"/>
              <a:gd name="T22" fmla="*/ 38763987 w 602"/>
              <a:gd name="T23" fmla="*/ 7439751 h 6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4" y="601"/>
                  <a:pt x="0" y="467"/>
                  <a:pt x="0" y="297"/>
                </a:cubicBezTo>
                <a:cubicBezTo>
                  <a:pt x="0" y="135"/>
                  <a:pt x="134" y="0"/>
                  <a:pt x="297" y="0"/>
                </a:cubicBezTo>
                <a:cubicBezTo>
                  <a:pt x="466" y="0"/>
                  <a:pt x="601" y="135"/>
                  <a:pt x="601" y="297"/>
                </a:cubicBezTo>
                <a:cubicBezTo>
                  <a:pt x="601" y="467"/>
                  <a:pt x="466" y="601"/>
                  <a:pt x="297" y="601"/>
                </a:cubicBezTo>
                <a:close/>
                <a:moveTo>
                  <a:pt x="297" y="57"/>
                </a:moveTo>
                <a:lnTo>
                  <a:pt x="297" y="57"/>
                </a:lnTo>
                <a:cubicBezTo>
                  <a:pt x="163" y="57"/>
                  <a:pt x="57" y="163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163"/>
                  <a:pt x="431" y="57"/>
                  <a:pt x="297" y="5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" name="Овал 438"/>
          <p:cNvSpPr/>
          <p:nvPr/>
        </p:nvSpPr>
        <p:spPr>
          <a:xfrm>
            <a:off x="3311691" y="3903999"/>
            <a:ext cx="192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Прямоугольник 439"/>
          <p:cNvSpPr/>
          <p:nvPr/>
        </p:nvSpPr>
        <p:spPr>
          <a:xfrm>
            <a:off x="2156935" y="4005064"/>
            <a:ext cx="13467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000" b="1" kern="0" dirty="0" smtClean="0">
                <a:latin typeface="Arial" pitchFamily="34" charset="0"/>
                <a:cs typeface="Arial" pitchFamily="34" charset="0"/>
              </a:rPr>
              <a:t>средний</a:t>
            </a:r>
            <a:endParaRPr lang="en-US" sz="14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1" name="Freeform 80"/>
          <p:cNvSpPr>
            <a:spLocks noChangeArrowheads="1"/>
          </p:cNvSpPr>
          <p:nvPr/>
        </p:nvSpPr>
        <p:spPr bwMode="auto">
          <a:xfrm>
            <a:off x="2577927" y="3884938"/>
            <a:ext cx="192000" cy="144000"/>
          </a:xfrm>
          <a:custGeom>
            <a:avLst/>
            <a:gdLst>
              <a:gd name="T0" fmla="*/ 39339251 w 609"/>
              <a:gd name="T1" fmla="*/ 78442719 h 602"/>
              <a:gd name="T2" fmla="*/ 39339251 w 609"/>
              <a:gd name="T3" fmla="*/ 78442719 h 602"/>
              <a:gd name="T4" fmla="*/ 0 w 609"/>
              <a:gd name="T5" fmla="*/ 38764526 h 602"/>
              <a:gd name="T6" fmla="*/ 39339251 w 609"/>
              <a:gd name="T7" fmla="*/ 0 h 602"/>
              <a:gd name="T8" fmla="*/ 78678142 w 609"/>
              <a:gd name="T9" fmla="*/ 38764526 h 602"/>
              <a:gd name="T10" fmla="*/ 39339251 w 609"/>
              <a:gd name="T11" fmla="*/ 78442719 h 602"/>
              <a:gd name="T12" fmla="*/ 7376244 w 609"/>
              <a:gd name="T13" fmla="*/ 38764526 h 602"/>
              <a:gd name="T14" fmla="*/ 7376244 w 609"/>
              <a:gd name="T15" fmla="*/ 38764526 h 602"/>
              <a:gd name="T16" fmla="*/ 39339251 w 609"/>
              <a:gd name="T17" fmla="*/ 71002968 h 602"/>
              <a:gd name="T18" fmla="*/ 39339251 w 609"/>
              <a:gd name="T19" fmla="*/ 7308970 h 602"/>
              <a:gd name="T20" fmla="*/ 7376244 w 609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9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74" y="0"/>
                  <a:pt x="608" y="134"/>
                  <a:pt x="608" y="297"/>
                </a:cubicBezTo>
                <a:cubicBezTo>
                  <a:pt x="608" y="466"/>
                  <a:pt x="474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Группа 8"/>
          <p:cNvGrpSpPr/>
          <p:nvPr/>
        </p:nvGrpSpPr>
        <p:grpSpPr>
          <a:xfrm>
            <a:off x="6439835" y="1484787"/>
            <a:ext cx="4987679" cy="2638083"/>
            <a:chOff x="4496617" y="1446271"/>
            <a:chExt cx="4539880" cy="3187323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4496617" y="1446271"/>
              <a:ext cx="4539880" cy="3187323"/>
              <a:chOff x="4447694" y="1401789"/>
              <a:chExt cx="4381848" cy="3098766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4447694" y="1401789"/>
                <a:ext cx="4381848" cy="3098766"/>
                <a:chOff x="4447694" y="1401789"/>
                <a:chExt cx="4381848" cy="3098766"/>
              </a:xfrm>
            </p:grpSpPr>
            <p:cxnSp>
              <p:nvCxnSpPr>
                <p:cNvPr id="107" name="Straight Arrow Connector 22"/>
                <p:cNvCxnSpPr/>
                <p:nvPr/>
              </p:nvCxnSpPr>
              <p:spPr>
                <a:xfrm flipV="1">
                  <a:off x="4969117" y="2060848"/>
                  <a:ext cx="2843243" cy="8559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" name="Группа 110"/>
                <p:cNvGrpSpPr/>
                <p:nvPr/>
              </p:nvGrpSpPr>
              <p:grpSpPr>
                <a:xfrm>
                  <a:off x="4447694" y="1401789"/>
                  <a:ext cx="4381848" cy="3098766"/>
                  <a:chOff x="93238" y="3931792"/>
                  <a:chExt cx="4381848" cy="3098766"/>
                </a:xfrm>
              </p:grpSpPr>
              <p:grpSp>
                <p:nvGrpSpPr>
                  <p:cNvPr id="67" name="Группа 66"/>
                  <p:cNvGrpSpPr/>
                  <p:nvPr/>
                </p:nvGrpSpPr>
                <p:grpSpPr>
                  <a:xfrm>
                    <a:off x="93238" y="3931792"/>
                    <a:ext cx="3157047" cy="3098766"/>
                    <a:chOff x="1514571" y="1373909"/>
                    <a:chExt cx="3517834" cy="3659882"/>
                  </a:xfrm>
                </p:grpSpPr>
                <p:sp>
                  <p:nvSpPr>
                    <p:cNvPr id="68" name="TextBox 67"/>
                    <p:cNvSpPr txBox="1"/>
                    <p:nvPr/>
                  </p:nvSpPr>
                  <p:spPr>
                    <a:xfrm rot="16200000">
                      <a:off x="-38180" y="3232473"/>
                      <a:ext cx="3354069" cy="24856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РЫНКИ/СКВОЗНЫЕ ТЕХНОЛОГИИ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69" name="Группа 68"/>
                    <p:cNvGrpSpPr/>
                    <p:nvPr/>
                  </p:nvGrpSpPr>
                  <p:grpSpPr>
                    <a:xfrm>
                      <a:off x="2152405" y="2276952"/>
                      <a:ext cx="2880000" cy="2160262"/>
                      <a:chOff x="2152405" y="2276952"/>
                      <a:chExt cx="2880000" cy="2160262"/>
                    </a:xfrm>
                  </p:grpSpPr>
                  <p:sp>
                    <p:nvSpPr>
                      <p:cNvPr id="90" name="Rectangle 44"/>
                      <p:cNvSpPr/>
                      <p:nvPr/>
                    </p:nvSpPr>
                    <p:spPr>
                      <a:xfrm>
                        <a:off x="3592405" y="2277083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>
                              <a:alpha val="10000"/>
                            </a:schemeClr>
                          </a:gs>
                          <a:gs pos="100000">
                            <a:srgbClr val="FFC000">
                              <a:shade val="100000"/>
                              <a:satMod val="115000"/>
                              <a:alpha val="50000"/>
                            </a:srgb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" name="Rectangle 43"/>
                      <p:cNvSpPr/>
                      <p:nvPr/>
                    </p:nvSpPr>
                    <p:spPr>
                      <a:xfrm>
                        <a:off x="2872405" y="2276952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>
                              <a:alpha val="11000"/>
                            </a:schemeClr>
                          </a:gs>
                          <a:gs pos="100000">
                            <a:schemeClr val="accent6">
                              <a:lumMod val="75000"/>
                              <a:shade val="100000"/>
                              <a:satMod val="115000"/>
                              <a:alpha val="3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2" name="Rectangle 42"/>
                      <p:cNvSpPr/>
                      <p:nvPr/>
                    </p:nvSpPr>
                    <p:spPr>
                      <a:xfrm>
                        <a:off x="2152405" y="2277083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7000">
                            <a:schemeClr val="bg1">
                              <a:alpha val="21000"/>
                            </a:schemeClr>
                          </a:gs>
                          <a:gs pos="100000">
                            <a:schemeClr val="accent1">
                              <a:shade val="100000"/>
                              <a:satMod val="115000"/>
                              <a:alpha val="36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3" name="Rectangle 50"/>
                      <p:cNvSpPr/>
                      <p:nvPr/>
                    </p:nvSpPr>
                    <p:spPr>
                      <a:xfrm>
                        <a:off x="4312405" y="2276952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/>
                          </a:gs>
                          <a:gs pos="100000">
                            <a:srgbClr val="00B0F0"/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" name="Rectangle 44"/>
                      <p:cNvSpPr/>
                      <p:nvPr/>
                    </p:nvSpPr>
                    <p:spPr>
                      <a:xfrm>
                        <a:off x="3592405" y="2997083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>
                              <a:alpha val="10000"/>
                            </a:schemeClr>
                          </a:gs>
                          <a:gs pos="100000">
                            <a:srgbClr val="FFC000">
                              <a:shade val="100000"/>
                              <a:satMod val="115000"/>
                              <a:alpha val="50000"/>
                            </a:srgb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5" name="Rectangle 43"/>
                      <p:cNvSpPr/>
                      <p:nvPr/>
                    </p:nvSpPr>
                    <p:spPr>
                      <a:xfrm>
                        <a:off x="2872405" y="2996952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>
                              <a:alpha val="11000"/>
                            </a:schemeClr>
                          </a:gs>
                          <a:gs pos="100000">
                            <a:schemeClr val="accent6">
                              <a:lumMod val="75000"/>
                              <a:shade val="100000"/>
                              <a:satMod val="115000"/>
                              <a:alpha val="3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6" name="Rectangle 42"/>
                      <p:cNvSpPr/>
                      <p:nvPr/>
                    </p:nvSpPr>
                    <p:spPr>
                      <a:xfrm>
                        <a:off x="2152405" y="2997083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7000">
                            <a:schemeClr val="bg1">
                              <a:alpha val="21000"/>
                            </a:schemeClr>
                          </a:gs>
                          <a:gs pos="100000">
                            <a:schemeClr val="accent1">
                              <a:shade val="100000"/>
                              <a:satMod val="115000"/>
                              <a:alpha val="36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" name="Rectangle 50"/>
                      <p:cNvSpPr/>
                      <p:nvPr/>
                    </p:nvSpPr>
                    <p:spPr>
                      <a:xfrm>
                        <a:off x="4312405" y="2996952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/>
                          </a:gs>
                          <a:gs pos="100000">
                            <a:srgbClr val="00B0F0"/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8" name="Rectangle 44"/>
                      <p:cNvSpPr/>
                      <p:nvPr/>
                    </p:nvSpPr>
                    <p:spPr>
                      <a:xfrm>
                        <a:off x="3592405" y="3717214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>
                              <a:alpha val="10000"/>
                            </a:schemeClr>
                          </a:gs>
                          <a:gs pos="100000">
                            <a:srgbClr val="FFC000">
                              <a:shade val="100000"/>
                              <a:satMod val="115000"/>
                              <a:alpha val="50000"/>
                            </a:srgb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Rectangle 42"/>
                      <p:cNvSpPr/>
                      <p:nvPr/>
                    </p:nvSpPr>
                    <p:spPr>
                      <a:xfrm>
                        <a:off x="2152405" y="3717214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7000">
                            <a:schemeClr val="bg1">
                              <a:alpha val="21000"/>
                            </a:schemeClr>
                          </a:gs>
                          <a:gs pos="100000">
                            <a:schemeClr val="accent1">
                              <a:shade val="100000"/>
                              <a:satMod val="115000"/>
                              <a:alpha val="36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9" name="Rectangle 43"/>
                      <p:cNvSpPr/>
                      <p:nvPr/>
                    </p:nvSpPr>
                    <p:spPr>
                      <a:xfrm>
                        <a:off x="2872405" y="3717083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>
                              <a:alpha val="11000"/>
                            </a:schemeClr>
                          </a:gs>
                          <a:gs pos="100000">
                            <a:schemeClr val="accent6">
                              <a:lumMod val="75000"/>
                              <a:shade val="100000"/>
                              <a:satMod val="115000"/>
                              <a:alpha val="3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" name="Rectangle 50"/>
                      <p:cNvSpPr/>
                      <p:nvPr/>
                    </p:nvSpPr>
                    <p:spPr>
                      <a:xfrm>
                        <a:off x="4312405" y="3717083"/>
                        <a:ext cx="720000" cy="7200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chemeClr val="bg1"/>
                          </a:gs>
                          <a:gs pos="100000">
                            <a:srgbClr val="00B0F0"/>
                          </a:gs>
                        </a:gsLst>
                        <a:lin ang="5400000" scaled="1"/>
                        <a:tileRect/>
                      </a:gradFill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  <p:sp>
                  <p:nvSpPr>
                    <p:cNvPr id="70" name="TextBox 69"/>
                    <p:cNvSpPr txBox="1"/>
                    <p:nvPr/>
                  </p:nvSpPr>
                  <p:spPr>
                    <a:xfrm rot="16200000">
                      <a:off x="1417445" y="2426636"/>
                      <a:ext cx="998971" cy="24856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Р1/СКТ1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1701515" y="3173377"/>
                      <a:ext cx="180839" cy="3842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2185838" y="1373909"/>
                      <a:ext cx="2448192" cy="4269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ФИНАНСОВЫЕ РЕСУРСЫ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2011892" y="1882739"/>
                      <a:ext cx="773946" cy="32023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ГЗ/ФОНДЫ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5" name="TextBox 74"/>
                    <p:cNvSpPr txBox="1"/>
                    <p:nvPr/>
                  </p:nvSpPr>
                  <p:spPr>
                    <a:xfrm>
                      <a:off x="3069007" y="1882739"/>
                      <a:ext cx="345546" cy="35226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ГП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6" name="TextBox 75"/>
                    <p:cNvSpPr txBox="1"/>
                    <p:nvPr/>
                  </p:nvSpPr>
                  <p:spPr>
                    <a:xfrm>
                      <a:off x="3536394" y="1882739"/>
                      <a:ext cx="635853" cy="32023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ВЕНЧУР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7" name="TextBox 76"/>
                    <p:cNvSpPr txBox="1"/>
                    <p:nvPr/>
                  </p:nvSpPr>
                  <p:spPr>
                    <a:xfrm>
                      <a:off x="4290550" y="1873405"/>
                      <a:ext cx="642130" cy="32023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БИЗНЕС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8" name="Freeform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7152" y="3936301"/>
                      <a:ext cx="217488" cy="217488"/>
                    </a:xfrm>
                    <a:custGeom>
                      <a:avLst/>
                      <a:gdLst>
                        <a:gd name="T0" fmla="*/ 38763987 w 602"/>
                        <a:gd name="T1" fmla="*/ 78442719 h 602"/>
                        <a:gd name="T2" fmla="*/ 38763987 w 602"/>
                        <a:gd name="T3" fmla="*/ 78442719 h 602"/>
                        <a:gd name="T4" fmla="*/ 0 w 602"/>
                        <a:gd name="T5" fmla="*/ 38764526 h 602"/>
                        <a:gd name="T6" fmla="*/ 38763987 w 602"/>
                        <a:gd name="T7" fmla="*/ 0 h 602"/>
                        <a:gd name="T8" fmla="*/ 78441997 w 602"/>
                        <a:gd name="T9" fmla="*/ 38764526 h 602"/>
                        <a:gd name="T10" fmla="*/ 38763987 w 602"/>
                        <a:gd name="T11" fmla="*/ 78442719 h 602"/>
                        <a:gd name="T12" fmla="*/ 38763987 w 602"/>
                        <a:gd name="T13" fmla="*/ 7439751 h 602"/>
                        <a:gd name="T14" fmla="*/ 38763987 w 602"/>
                        <a:gd name="T15" fmla="*/ 7439751 h 602"/>
                        <a:gd name="T16" fmla="*/ 7439717 w 602"/>
                        <a:gd name="T17" fmla="*/ 38764526 h 602"/>
                        <a:gd name="T18" fmla="*/ 38763987 w 602"/>
                        <a:gd name="T19" fmla="*/ 71002968 h 602"/>
                        <a:gd name="T20" fmla="*/ 71002280 w 602"/>
                        <a:gd name="T21" fmla="*/ 38764526 h 602"/>
                        <a:gd name="T22" fmla="*/ 38763987 w 602"/>
                        <a:gd name="T23" fmla="*/ 7439751 h 602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602" h="602">
                          <a:moveTo>
                            <a:pt x="297" y="601"/>
                          </a:moveTo>
                          <a:lnTo>
                            <a:pt x="297" y="601"/>
                          </a:lnTo>
                          <a:cubicBezTo>
                            <a:pt x="134" y="601"/>
                            <a:pt x="0" y="467"/>
                            <a:pt x="0" y="297"/>
                          </a:cubicBezTo>
                          <a:cubicBezTo>
                            <a:pt x="0" y="135"/>
                            <a:pt x="134" y="0"/>
                            <a:pt x="297" y="0"/>
                          </a:cubicBezTo>
                          <a:cubicBezTo>
                            <a:pt x="466" y="0"/>
                            <a:pt x="601" y="135"/>
                            <a:pt x="601" y="297"/>
                          </a:cubicBezTo>
                          <a:cubicBezTo>
                            <a:pt x="601" y="467"/>
                            <a:pt x="466" y="601"/>
                            <a:pt x="297" y="601"/>
                          </a:cubicBezTo>
                          <a:close/>
                          <a:moveTo>
                            <a:pt x="297" y="57"/>
                          </a:moveTo>
                          <a:lnTo>
                            <a:pt x="297" y="57"/>
                          </a:lnTo>
                          <a:cubicBezTo>
                            <a:pt x="163" y="57"/>
                            <a:pt x="57" y="163"/>
                            <a:pt x="57" y="297"/>
                          </a:cubicBezTo>
                          <a:cubicBezTo>
                            <a:pt x="57" y="431"/>
                            <a:pt x="163" y="544"/>
                            <a:pt x="297" y="544"/>
                          </a:cubicBezTo>
                          <a:cubicBezTo>
                            <a:pt x="431" y="544"/>
                            <a:pt x="544" y="431"/>
                            <a:pt x="544" y="297"/>
                          </a:cubicBezTo>
                          <a:cubicBezTo>
                            <a:pt x="544" y="163"/>
                            <a:pt x="431" y="57"/>
                            <a:pt x="297" y="5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9" name="Freeform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3781" y="3286201"/>
                      <a:ext cx="216000" cy="217488"/>
                    </a:xfrm>
                    <a:custGeom>
                      <a:avLst/>
                      <a:gdLst>
                        <a:gd name="T0" fmla="*/ 39468811 w 608"/>
                        <a:gd name="T1" fmla="*/ 78442719 h 602"/>
                        <a:gd name="T2" fmla="*/ 39468811 w 608"/>
                        <a:gd name="T3" fmla="*/ 78442719 h 602"/>
                        <a:gd name="T4" fmla="*/ 0 w 608"/>
                        <a:gd name="T5" fmla="*/ 38764526 h 602"/>
                        <a:gd name="T6" fmla="*/ 39468811 w 608"/>
                        <a:gd name="T7" fmla="*/ 0 h 602"/>
                        <a:gd name="T8" fmla="*/ 78807547 w 608"/>
                        <a:gd name="T9" fmla="*/ 38764526 h 602"/>
                        <a:gd name="T10" fmla="*/ 39468811 w 608"/>
                        <a:gd name="T11" fmla="*/ 78442719 h 602"/>
                        <a:gd name="T12" fmla="*/ 16488637 w 608"/>
                        <a:gd name="T13" fmla="*/ 16576054 h 602"/>
                        <a:gd name="T14" fmla="*/ 16488637 w 608"/>
                        <a:gd name="T15" fmla="*/ 16576054 h 602"/>
                        <a:gd name="T16" fmla="*/ 39468811 w 608"/>
                        <a:gd name="T17" fmla="*/ 38764526 h 602"/>
                        <a:gd name="T18" fmla="*/ 39468811 w 608"/>
                        <a:gd name="T19" fmla="*/ 7308970 h 602"/>
                        <a:gd name="T20" fmla="*/ 16488637 w 608"/>
                        <a:gd name="T21" fmla="*/ 16576054 h 6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608" h="602">
                          <a:moveTo>
                            <a:pt x="304" y="601"/>
                          </a:moveTo>
                          <a:lnTo>
                            <a:pt x="304" y="601"/>
                          </a:lnTo>
                          <a:cubicBezTo>
                            <a:pt x="134" y="601"/>
                            <a:pt x="0" y="466"/>
                            <a:pt x="0" y="297"/>
                          </a:cubicBezTo>
                          <a:cubicBezTo>
                            <a:pt x="0" y="134"/>
                            <a:pt x="134" y="0"/>
                            <a:pt x="304" y="0"/>
                          </a:cubicBezTo>
                          <a:cubicBezTo>
                            <a:pt x="473" y="0"/>
                            <a:pt x="607" y="134"/>
                            <a:pt x="607" y="297"/>
                          </a:cubicBezTo>
                          <a:cubicBezTo>
                            <a:pt x="607" y="466"/>
                            <a:pt x="473" y="601"/>
                            <a:pt x="304" y="601"/>
                          </a:cubicBezTo>
                          <a:close/>
                          <a:moveTo>
                            <a:pt x="127" y="127"/>
                          </a:moveTo>
                          <a:lnTo>
                            <a:pt x="127" y="127"/>
                          </a:lnTo>
                          <a:cubicBezTo>
                            <a:pt x="304" y="297"/>
                            <a:pt x="304" y="297"/>
                            <a:pt x="304" y="297"/>
                          </a:cubicBezTo>
                          <a:cubicBezTo>
                            <a:pt x="304" y="56"/>
                            <a:pt x="304" y="56"/>
                            <a:pt x="304" y="56"/>
                          </a:cubicBezTo>
                          <a:cubicBezTo>
                            <a:pt x="233" y="56"/>
                            <a:pt x="176" y="85"/>
                            <a:pt x="127" y="12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92707" y="3268046"/>
                      <a:ext cx="215900" cy="217488"/>
                    </a:xfrm>
                    <a:custGeom>
                      <a:avLst/>
                      <a:gdLst>
                        <a:gd name="T0" fmla="*/ 39230934 w 601"/>
                        <a:gd name="T1" fmla="*/ 78442719 h 602"/>
                        <a:gd name="T2" fmla="*/ 39230934 w 601"/>
                        <a:gd name="T3" fmla="*/ 78442719 h 602"/>
                        <a:gd name="T4" fmla="*/ 0 w 601"/>
                        <a:gd name="T5" fmla="*/ 38764526 h 602"/>
                        <a:gd name="T6" fmla="*/ 39230934 w 601"/>
                        <a:gd name="T7" fmla="*/ 0 h 602"/>
                        <a:gd name="T8" fmla="*/ 77429787 w 601"/>
                        <a:gd name="T9" fmla="*/ 38764526 h 602"/>
                        <a:gd name="T10" fmla="*/ 39230934 w 601"/>
                        <a:gd name="T11" fmla="*/ 78442719 h 602"/>
                        <a:gd name="T12" fmla="*/ 7226723 w 601"/>
                        <a:gd name="T13" fmla="*/ 38764526 h 602"/>
                        <a:gd name="T14" fmla="*/ 7226723 w 601"/>
                        <a:gd name="T15" fmla="*/ 38764526 h 602"/>
                        <a:gd name="T16" fmla="*/ 39230934 w 601"/>
                        <a:gd name="T17" fmla="*/ 38764526 h 602"/>
                        <a:gd name="T18" fmla="*/ 39230934 w 601"/>
                        <a:gd name="T19" fmla="*/ 7308970 h 602"/>
                        <a:gd name="T20" fmla="*/ 7226723 w 601"/>
                        <a:gd name="T21" fmla="*/ 38764526 h 6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601" h="602">
                          <a:moveTo>
                            <a:pt x="304" y="601"/>
                          </a:moveTo>
                          <a:lnTo>
                            <a:pt x="304" y="601"/>
                          </a:lnTo>
                          <a:cubicBezTo>
                            <a:pt x="134" y="601"/>
                            <a:pt x="0" y="466"/>
                            <a:pt x="0" y="297"/>
                          </a:cubicBezTo>
                          <a:cubicBezTo>
                            <a:pt x="0" y="134"/>
                            <a:pt x="134" y="0"/>
                            <a:pt x="304" y="0"/>
                          </a:cubicBezTo>
                          <a:cubicBezTo>
                            <a:pt x="466" y="0"/>
                            <a:pt x="600" y="134"/>
                            <a:pt x="600" y="297"/>
                          </a:cubicBezTo>
                          <a:cubicBezTo>
                            <a:pt x="600" y="466"/>
                            <a:pt x="466" y="601"/>
                            <a:pt x="304" y="601"/>
                          </a:cubicBezTo>
                          <a:close/>
                          <a:moveTo>
                            <a:pt x="56" y="297"/>
                          </a:moveTo>
                          <a:lnTo>
                            <a:pt x="56" y="297"/>
                          </a:lnTo>
                          <a:cubicBezTo>
                            <a:pt x="304" y="297"/>
                            <a:pt x="304" y="297"/>
                            <a:pt x="304" y="297"/>
                          </a:cubicBezTo>
                          <a:cubicBezTo>
                            <a:pt x="304" y="56"/>
                            <a:pt x="304" y="56"/>
                            <a:pt x="304" y="56"/>
                          </a:cubicBezTo>
                          <a:cubicBezTo>
                            <a:pt x="169" y="56"/>
                            <a:pt x="56" y="162"/>
                            <a:pt x="56" y="29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" name="Freeform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2285" y="2551606"/>
                      <a:ext cx="215900" cy="217488"/>
                    </a:xfrm>
                    <a:custGeom>
                      <a:avLst/>
                      <a:gdLst>
                        <a:gd name="T0" fmla="*/ 38198494 w 601"/>
                        <a:gd name="T1" fmla="*/ 78442719 h 602"/>
                        <a:gd name="T2" fmla="*/ 38198494 w 601"/>
                        <a:gd name="T3" fmla="*/ 78442719 h 602"/>
                        <a:gd name="T4" fmla="*/ 0 w 601"/>
                        <a:gd name="T5" fmla="*/ 38764526 h 602"/>
                        <a:gd name="T6" fmla="*/ 38198494 w 601"/>
                        <a:gd name="T7" fmla="*/ 0 h 602"/>
                        <a:gd name="T8" fmla="*/ 77429787 w 601"/>
                        <a:gd name="T9" fmla="*/ 38764526 h 602"/>
                        <a:gd name="T10" fmla="*/ 38198494 w 601"/>
                        <a:gd name="T11" fmla="*/ 78442719 h 602"/>
                        <a:gd name="T12" fmla="*/ 7226723 w 601"/>
                        <a:gd name="T13" fmla="*/ 38764526 h 602"/>
                        <a:gd name="T14" fmla="*/ 7226723 w 601"/>
                        <a:gd name="T15" fmla="*/ 38764526 h 602"/>
                        <a:gd name="T16" fmla="*/ 16389361 w 601"/>
                        <a:gd name="T17" fmla="*/ 61735884 h 602"/>
                        <a:gd name="T18" fmla="*/ 38198494 w 601"/>
                        <a:gd name="T19" fmla="*/ 38764526 h 602"/>
                        <a:gd name="T20" fmla="*/ 38198494 w 601"/>
                        <a:gd name="T21" fmla="*/ 7308970 h 602"/>
                        <a:gd name="T22" fmla="*/ 7226723 w 601"/>
                        <a:gd name="T23" fmla="*/ 38764526 h 602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601" h="602">
                          <a:moveTo>
                            <a:pt x="296" y="601"/>
                          </a:moveTo>
                          <a:lnTo>
                            <a:pt x="296" y="601"/>
                          </a:lnTo>
                          <a:cubicBezTo>
                            <a:pt x="134" y="601"/>
                            <a:pt x="0" y="466"/>
                            <a:pt x="0" y="297"/>
                          </a:cubicBezTo>
                          <a:cubicBezTo>
                            <a:pt x="0" y="134"/>
                            <a:pt x="134" y="0"/>
                            <a:pt x="296" y="0"/>
                          </a:cubicBezTo>
                          <a:cubicBezTo>
                            <a:pt x="466" y="0"/>
                            <a:pt x="600" y="134"/>
                            <a:pt x="600" y="297"/>
                          </a:cubicBezTo>
                          <a:cubicBezTo>
                            <a:pt x="600" y="466"/>
                            <a:pt x="466" y="601"/>
                            <a:pt x="296" y="601"/>
                          </a:cubicBezTo>
                          <a:close/>
                          <a:moveTo>
                            <a:pt x="56" y="297"/>
                          </a:moveTo>
                          <a:lnTo>
                            <a:pt x="56" y="297"/>
                          </a:lnTo>
                          <a:cubicBezTo>
                            <a:pt x="56" y="367"/>
                            <a:pt x="84" y="431"/>
                            <a:pt x="127" y="473"/>
                          </a:cubicBezTo>
                          <a:cubicBezTo>
                            <a:pt x="296" y="297"/>
                            <a:pt x="296" y="297"/>
                            <a:pt x="296" y="297"/>
                          </a:cubicBezTo>
                          <a:cubicBezTo>
                            <a:pt x="296" y="56"/>
                            <a:pt x="296" y="56"/>
                            <a:pt x="296" y="56"/>
                          </a:cubicBezTo>
                          <a:cubicBezTo>
                            <a:pt x="162" y="56"/>
                            <a:pt x="56" y="162"/>
                            <a:pt x="56" y="29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3820" y="3260639"/>
                      <a:ext cx="219075" cy="217488"/>
                    </a:xfrm>
                    <a:custGeom>
                      <a:avLst/>
                      <a:gdLst>
                        <a:gd name="T0" fmla="*/ 39339251 w 609"/>
                        <a:gd name="T1" fmla="*/ 78442719 h 602"/>
                        <a:gd name="T2" fmla="*/ 39339251 w 609"/>
                        <a:gd name="T3" fmla="*/ 78442719 h 602"/>
                        <a:gd name="T4" fmla="*/ 0 w 609"/>
                        <a:gd name="T5" fmla="*/ 38764526 h 602"/>
                        <a:gd name="T6" fmla="*/ 39339251 w 609"/>
                        <a:gd name="T7" fmla="*/ 0 h 602"/>
                        <a:gd name="T8" fmla="*/ 78678142 w 609"/>
                        <a:gd name="T9" fmla="*/ 38764526 h 602"/>
                        <a:gd name="T10" fmla="*/ 39339251 w 609"/>
                        <a:gd name="T11" fmla="*/ 78442719 h 602"/>
                        <a:gd name="T12" fmla="*/ 7376244 w 609"/>
                        <a:gd name="T13" fmla="*/ 38764526 h 602"/>
                        <a:gd name="T14" fmla="*/ 7376244 w 609"/>
                        <a:gd name="T15" fmla="*/ 38764526 h 602"/>
                        <a:gd name="T16" fmla="*/ 39339251 w 609"/>
                        <a:gd name="T17" fmla="*/ 71002968 h 602"/>
                        <a:gd name="T18" fmla="*/ 39339251 w 609"/>
                        <a:gd name="T19" fmla="*/ 7308970 h 602"/>
                        <a:gd name="T20" fmla="*/ 7376244 w 609"/>
                        <a:gd name="T21" fmla="*/ 38764526 h 6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609" h="602">
                          <a:moveTo>
                            <a:pt x="304" y="601"/>
                          </a:moveTo>
                          <a:lnTo>
                            <a:pt x="304" y="601"/>
                          </a:lnTo>
                          <a:cubicBezTo>
                            <a:pt x="135" y="601"/>
                            <a:pt x="0" y="466"/>
                            <a:pt x="0" y="297"/>
                          </a:cubicBezTo>
                          <a:cubicBezTo>
                            <a:pt x="0" y="134"/>
                            <a:pt x="135" y="0"/>
                            <a:pt x="304" y="0"/>
                          </a:cubicBezTo>
                          <a:cubicBezTo>
                            <a:pt x="474" y="0"/>
                            <a:pt x="608" y="134"/>
                            <a:pt x="608" y="297"/>
                          </a:cubicBezTo>
                          <a:cubicBezTo>
                            <a:pt x="608" y="466"/>
                            <a:pt x="474" y="601"/>
                            <a:pt x="304" y="601"/>
                          </a:cubicBezTo>
                          <a:close/>
                          <a:moveTo>
                            <a:pt x="57" y="297"/>
                          </a:moveTo>
                          <a:lnTo>
                            <a:pt x="57" y="297"/>
                          </a:lnTo>
                          <a:cubicBezTo>
                            <a:pt x="57" y="431"/>
                            <a:pt x="170" y="544"/>
                            <a:pt x="304" y="544"/>
                          </a:cubicBezTo>
                          <a:cubicBezTo>
                            <a:pt x="304" y="56"/>
                            <a:pt x="304" y="56"/>
                            <a:pt x="304" y="56"/>
                          </a:cubicBezTo>
                          <a:cubicBezTo>
                            <a:pt x="170" y="56"/>
                            <a:pt x="57" y="162"/>
                            <a:pt x="57" y="29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3661" y="2577671"/>
                      <a:ext cx="217488" cy="217488"/>
                    </a:xfrm>
                    <a:custGeom>
                      <a:avLst/>
                      <a:gdLst>
                        <a:gd name="T0" fmla="*/ 38764526 w 602"/>
                        <a:gd name="T1" fmla="*/ 78442719 h 602"/>
                        <a:gd name="T2" fmla="*/ 38764526 w 602"/>
                        <a:gd name="T3" fmla="*/ 78442719 h 602"/>
                        <a:gd name="T4" fmla="*/ 0 w 602"/>
                        <a:gd name="T5" fmla="*/ 38764526 h 602"/>
                        <a:gd name="T6" fmla="*/ 38764526 w 602"/>
                        <a:gd name="T7" fmla="*/ 0 h 602"/>
                        <a:gd name="T8" fmla="*/ 78442719 w 602"/>
                        <a:gd name="T9" fmla="*/ 38764526 h 602"/>
                        <a:gd name="T10" fmla="*/ 38764526 w 602"/>
                        <a:gd name="T11" fmla="*/ 78442719 h 602"/>
                        <a:gd name="T12" fmla="*/ 61866665 w 602"/>
                        <a:gd name="T13" fmla="*/ 16576054 h 602"/>
                        <a:gd name="T14" fmla="*/ 61866665 w 602"/>
                        <a:gd name="T15" fmla="*/ 16576054 h 602"/>
                        <a:gd name="T16" fmla="*/ 38764526 w 602"/>
                        <a:gd name="T17" fmla="*/ 38764526 h 602"/>
                        <a:gd name="T18" fmla="*/ 38764526 w 602"/>
                        <a:gd name="T19" fmla="*/ 7308970 h 602"/>
                        <a:gd name="T20" fmla="*/ 7439751 w 602"/>
                        <a:gd name="T21" fmla="*/ 38764526 h 602"/>
                        <a:gd name="T22" fmla="*/ 38764526 w 602"/>
                        <a:gd name="T23" fmla="*/ 71002968 h 602"/>
                        <a:gd name="T24" fmla="*/ 71002968 w 602"/>
                        <a:gd name="T25" fmla="*/ 38764526 h 602"/>
                        <a:gd name="T26" fmla="*/ 61866665 w 602"/>
                        <a:gd name="T27" fmla="*/ 16576054 h 60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0" t="0" r="r" b="b"/>
                      <a:pathLst>
                        <a:path w="602" h="602">
                          <a:moveTo>
                            <a:pt x="297" y="601"/>
                          </a:moveTo>
                          <a:lnTo>
                            <a:pt x="297" y="601"/>
                          </a:lnTo>
                          <a:cubicBezTo>
                            <a:pt x="135" y="601"/>
                            <a:pt x="0" y="466"/>
                            <a:pt x="0" y="297"/>
                          </a:cubicBezTo>
                          <a:cubicBezTo>
                            <a:pt x="0" y="134"/>
                            <a:pt x="135" y="0"/>
                            <a:pt x="297" y="0"/>
                          </a:cubicBezTo>
                          <a:cubicBezTo>
                            <a:pt x="467" y="0"/>
                            <a:pt x="601" y="134"/>
                            <a:pt x="601" y="297"/>
                          </a:cubicBezTo>
                          <a:cubicBezTo>
                            <a:pt x="601" y="466"/>
                            <a:pt x="467" y="601"/>
                            <a:pt x="297" y="601"/>
                          </a:cubicBezTo>
                          <a:close/>
                          <a:moveTo>
                            <a:pt x="474" y="127"/>
                          </a:moveTo>
                          <a:lnTo>
                            <a:pt x="474" y="127"/>
                          </a:lnTo>
                          <a:cubicBezTo>
                            <a:pt x="297" y="297"/>
                            <a:pt x="297" y="297"/>
                            <a:pt x="297" y="297"/>
                          </a:cubicBezTo>
                          <a:cubicBezTo>
                            <a:pt x="297" y="56"/>
                            <a:pt x="297" y="56"/>
                            <a:pt x="297" y="56"/>
                          </a:cubicBezTo>
                          <a:cubicBezTo>
                            <a:pt x="163" y="56"/>
                            <a:pt x="57" y="162"/>
                            <a:pt x="57" y="297"/>
                          </a:cubicBezTo>
                          <a:cubicBezTo>
                            <a:pt x="57" y="431"/>
                            <a:pt x="163" y="544"/>
                            <a:pt x="297" y="544"/>
                          </a:cubicBezTo>
                          <a:cubicBezTo>
                            <a:pt x="431" y="544"/>
                            <a:pt x="544" y="431"/>
                            <a:pt x="544" y="297"/>
                          </a:cubicBezTo>
                          <a:cubicBezTo>
                            <a:pt x="544" y="233"/>
                            <a:pt x="516" y="169"/>
                            <a:pt x="474" y="12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Овал 84"/>
                    <p:cNvSpPr/>
                    <p:nvPr/>
                  </p:nvSpPr>
                  <p:spPr>
                    <a:xfrm>
                      <a:off x="2404393" y="2528952"/>
                      <a:ext cx="216024" cy="216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6" name="Freeform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2285" y="3968470"/>
                      <a:ext cx="216000" cy="217488"/>
                    </a:xfrm>
                    <a:custGeom>
                      <a:avLst/>
                      <a:gdLst>
                        <a:gd name="T0" fmla="*/ 39468811 w 608"/>
                        <a:gd name="T1" fmla="*/ 78442719 h 602"/>
                        <a:gd name="T2" fmla="*/ 39468811 w 608"/>
                        <a:gd name="T3" fmla="*/ 78442719 h 602"/>
                        <a:gd name="T4" fmla="*/ 0 w 608"/>
                        <a:gd name="T5" fmla="*/ 38764526 h 602"/>
                        <a:gd name="T6" fmla="*/ 39468811 w 608"/>
                        <a:gd name="T7" fmla="*/ 0 h 602"/>
                        <a:gd name="T8" fmla="*/ 78807547 w 608"/>
                        <a:gd name="T9" fmla="*/ 38764526 h 602"/>
                        <a:gd name="T10" fmla="*/ 39468811 w 608"/>
                        <a:gd name="T11" fmla="*/ 78442719 h 602"/>
                        <a:gd name="T12" fmla="*/ 16488637 w 608"/>
                        <a:gd name="T13" fmla="*/ 16576054 h 602"/>
                        <a:gd name="T14" fmla="*/ 16488637 w 608"/>
                        <a:gd name="T15" fmla="*/ 16576054 h 602"/>
                        <a:gd name="T16" fmla="*/ 39468811 w 608"/>
                        <a:gd name="T17" fmla="*/ 38764526 h 602"/>
                        <a:gd name="T18" fmla="*/ 39468811 w 608"/>
                        <a:gd name="T19" fmla="*/ 7308970 h 602"/>
                        <a:gd name="T20" fmla="*/ 16488637 w 608"/>
                        <a:gd name="T21" fmla="*/ 16576054 h 6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608" h="602">
                          <a:moveTo>
                            <a:pt x="304" y="601"/>
                          </a:moveTo>
                          <a:lnTo>
                            <a:pt x="304" y="601"/>
                          </a:lnTo>
                          <a:cubicBezTo>
                            <a:pt x="134" y="601"/>
                            <a:pt x="0" y="466"/>
                            <a:pt x="0" y="297"/>
                          </a:cubicBezTo>
                          <a:cubicBezTo>
                            <a:pt x="0" y="134"/>
                            <a:pt x="134" y="0"/>
                            <a:pt x="304" y="0"/>
                          </a:cubicBezTo>
                          <a:cubicBezTo>
                            <a:pt x="473" y="0"/>
                            <a:pt x="607" y="134"/>
                            <a:pt x="607" y="297"/>
                          </a:cubicBezTo>
                          <a:cubicBezTo>
                            <a:pt x="607" y="466"/>
                            <a:pt x="473" y="601"/>
                            <a:pt x="304" y="601"/>
                          </a:cubicBezTo>
                          <a:close/>
                          <a:moveTo>
                            <a:pt x="127" y="127"/>
                          </a:moveTo>
                          <a:lnTo>
                            <a:pt x="127" y="127"/>
                          </a:lnTo>
                          <a:cubicBezTo>
                            <a:pt x="304" y="297"/>
                            <a:pt x="304" y="297"/>
                            <a:pt x="304" y="297"/>
                          </a:cubicBezTo>
                          <a:cubicBezTo>
                            <a:pt x="304" y="56"/>
                            <a:pt x="304" y="56"/>
                            <a:pt x="304" y="56"/>
                          </a:cubicBezTo>
                          <a:cubicBezTo>
                            <a:pt x="233" y="56"/>
                            <a:pt x="176" y="85"/>
                            <a:pt x="127" y="12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Овал 86"/>
                    <p:cNvSpPr/>
                    <p:nvPr/>
                  </p:nvSpPr>
                  <p:spPr>
                    <a:xfrm>
                      <a:off x="3844393" y="3969958"/>
                      <a:ext cx="216024" cy="216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8" name="Овал 87"/>
                    <p:cNvSpPr/>
                    <p:nvPr/>
                  </p:nvSpPr>
                  <p:spPr>
                    <a:xfrm>
                      <a:off x="4530693" y="3249083"/>
                      <a:ext cx="216024" cy="216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9" name="Freeform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92607" y="2528208"/>
                      <a:ext cx="216000" cy="217488"/>
                    </a:xfrm>
                    <a:custGeom>
                      <a:avLst/>
                      <a:gdLst>
                        <a:gd name="T0" fmla="*/ 39468811 w 608"/>
                        <a:gd name="T1" fmla="*/ 78442719 h 602"/>
                        <a:gd name="T2" fmla="*/ 39468811 w 608"/>
                        <a:gd name="T3" fmla="*/ 78442719 h 602"/>
                        <a:gd name="T4" fmla="*/ 0 w 608"/>
                        <a:gd name="T5" fmla="*/ 38764526 h 602"/>
                        <a:gd name="T6" fmla="*/ 39468811 w 608"/>
                        <a:gd name="T7" fmla="*/ 0 h 602"/>
                        <a:gd name="T8" fmla="*/ 78807547 w 608"/>
                        <a:gd name="T9" fmla="*/ 38764526 h 602"/>
                        <a:gd name="T10" fmla="*/ 39468811 w 608"/>
                        <a:gd name="T11" fmla="*/ 78442719 h 602"/>
                        <a:gd name="T12" fmla="*/ 16488637 w 608"/>
                        <a:gd name="T13" fmla="*/ 16576054 h 602"/>
                        <a:gd name="T14" fmla="*/ 16488637 w 608"/>
                        <a:gd name="T15" fmla="*/ 16576054 h 602"/>
                        <a:gd name="T16" fmla="*/ 39468811 w 608"/>
                        <a:gd name="T17" fmla="*/ 38764526 h 602"/>
                        <a:gd name="T18" fmla="*/ 39468811 w 608"/>
                        <a:gd name="T19" fmla="*/ 7308970 h 602"/>
                        <a:gd name="T20" fmla="*/ 16488637 w 608"/>
                        <a:gd name="T21" fmla="*/ 16576054 h 6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608" h="602">
                          <a:moveTo>
                            <a:pt x="304" y="601"/>
                          </a:moveTo>
                          <a:lnTo>
                            <a:pt x="304" y="601"/>
                          </a:lnTo>
                          <a:cubicBezTo>
                            <a:pt x="134" y="601"/>
                            <a:pt x="0" y="466"/>
                            <a:pt x="0" y="297"/>
                          </a:cubicBezTo>
                          <a:cubicBezTo>
                            <a:pt x="0" y="134"/>
                            <a:pt x="134" y="0"/>
                            <a:pt x="304" y="0"/>
                          </a:cubicBezTo>
                          <a:cubicBezTo>
                            <a:pt x="473" y="0"/>
                            <a:pt x="607" y="134"/>
                            <a:pt x="607" y="297"/>
                          </a:cubicBezTo>
                          <a:cubicBezTo>
                            <a:pt x="607" y="466"/>
                            <a:pt x="473" y="601"/>
                            <a:pt x="304" y="601"/>
                          </a:cubicBezTo>
                          <a:close/>
                          <a:moveTo>
                            <a:pt x="127" y="127"/>
                          </a:moveTo>
                          <a:lnTo>
                            <a:pt x="127" y="127"/>
                          </a:lnTo>
                          <a:cubicBezTo>
                            <a:pt x="304" y="297"/>
                            <a:pt x="304" y="297"/>
                            <a:pt x="304" y="297"/>
                          </a:cubicBezTo>
                          <a:cubicBezTo>
                            <a:pt x="304" y="56"/>
                            <a:pt x="304" y="56"/>
                            <a:pt x="304" y="56"/>
                          </a:cubicBezTo>
                          <a:cubicBezTo>
                            <a:pt x="233" y="56"/>
                            <a:pt x="176" y="85"/>
                            <a:pt x="127" y="127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ex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9" name="TextBox 108"/>
                  <p:cNvSpPr txBox="1"/>
                  <p:nvPr/>
                </p:nvSpPr>
                <p:spPr>
                  <a:xfrm flipH="1">
                    <a:off x="3409281" y="4542883"/>
                    <a:ext cx="1065805" cy="645318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lvl="0">
                      <a:lnSpc>
                        <a:spcPct val="110000"/>
                      </a:lnSpc>
                      <a:defRPr/>
                    </a:pPr>
                    <a:r>
                      <a:rPr lang="ru-RU" sz="900" kern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УРОВЕНЬ ГОТОВНОСТИ ТЕХНОЛОГИИ</a:t>
                    </a:r>
                    <a:endParaRPr lang="en-US" sz="900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115" name="TextBox 114"/>
              <p:cNvSpPr txBox="1"/>
              <p:nvPr/>
            </p:nvSpPr>
            <p:spPr>
              <a:xfrm rot="16200000">
                <a:off x="4417394" y="3001430"/>
                <a:ext cx="845813" cy="2230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>
                    <a:latin typeface="Arial" pitchFamily="34" charset="0"/>
                    <a:cs typeface="Arial" pitchFamily="34" charset="0"/>
                  </a:rPr>
                  <a:t>Р1/СКТ2</a:t>
                </a:r>
                <a:endParaRPr lang="en-US" sz="105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 rot="16200000">
                <a:off x="4482632" y="3616114"/>
                <a:ext cx="740369" cy="2230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>
                    <a:latin typeface="Arial" pitchFamily="34" charset="0"/>
                    <a:cs typeface="Arial" pitchFamily="34" charset="0"/>
                  </a:rPr>
                  <a:t>Р</a:t>
                </a:r>
                <a:r>
                  <a:rPr lang="en-US" sz="1050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ru-RU" sz="1050" dirty="0" smtClean="0">
                    <a:latin typeface="Arial" pitchFamily="34" charset="0"/>
                    <a:cs typeface="Arial" pitchFamily="34" charset="0"/>
                  </a:rPr>
                  <a:t>/СКТ</a:t>
                </a:r>
                <a:r>
                  <a:rPr lang="en-US" sz="1050" dirty="0" smtClean="0">
                    <a:latin typeface="Arial" pitchFamily="34" charset="0"/>
                    <a:cs typeface="Arial" pitchFamily="34" charset="0"/>
                  </a:rPr>
                  <a:t>i</a:t>
                </a:r>
                <a:endParaRPr lang="en-US" sz="105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2" name="Овал 441"/>
            <p:cNvSpPr/>
            <p:nvPr/>
          </p:nvSpPr>
          <p:spPr>
            <a:xfrm>
              <a:off x="5323980" y="3701875"/>
              <a:ext cx="200861" cy="18811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4" name="Прямоугольник 443"/>
          <p:cNvSpPr/>
          <p:nvPr/>
        </p:nvSpPr>
        <p:spPr>
          <a:xfrm>
            <a:off x="7303272" y="3705980"/>
            <a:ext cx="4010371" cy="278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000" b="1" kern="0" dirty="0" smtClean="0">
                <a:latin typeface="Arial" pitchFamily="34" charset="0"/>
                <a:cs typeface="Arial" pitchFamily="34" charset="0"/>
              </a:rPr>
              <a:t>УРОВЕНЬ</a:t>
            </a:r>
            <a:r>
              <a:rPr lang="ru-RU" sz="1100" b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kern="0" dirty="0" smtClean="0">
                <a:latin typeface="Arial" pitchFamily="34" charset="0"/>
                <a:cs typeface="Arial" pitchFamily="34" charset="0"/>
              </a:rPr>
              <a:t>ДОСТАТОЧНОСТИ </a:t>
            </a:r>
            <a:r>
              <a:rPr lang="ru-RU" sz="800" b="1" kern="0" dirty="0" smtClean="0">
                <a:latin typeface="Arial" pitchFamily="34" charset="0"/>
                <a:cs typeface="Arial" pitchFamily="34" charset="0"/>
              </a:rPr>
              <a:t>ИНВЕСТИЦИЙ</a:t>
            </a:r>
            <a:endParaRPr lang="en-US" sz="10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7" name="Прямоугольник 446"/>
          <p:cNvSpPr/>
          <p:nvPr/>
        </p:nvSpPr>
        <p:spPr>
          <a:xfrm>
            <a:off x="9319499" y="4044630"/>
            <a:ext cx="21771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000" b="1" kern="0" dirty="0" smtClean="0">
                <a:latin typeface="Arial" pitchFamily="34" charset="0"/>
                <a:cs typeface="Arial" pitchFamily="34" charset="0"/>
              </a:rPr>
              <a:t>значительный</a:t>
            </a:r>
            <a:endParaRPr lang="en-US" sz="14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8" name="Прямоугольник 447"/>
          <p:cNvSpPr/>
          <p:nvPr/>
        </p:nvSpPr>
        <p:spPr>
          <a:xfrm>
            <a:off x="8433749" y="4044630"/>
            <a:ext cx="13467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000" b="1" kern="0" dirty="0" smtClean="0">
                <a:latin typeface="Arial" pitchFamily="34" charset="0"/>
                <a:cs typeface="Arial" pitchFamily="34" charset="0"/>
              </a:rPr>
              <a:t>средний</a:t>
            </a:r>
            <a:endParaRPr lang="en-US" sz="14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" name="Прямоугольник 449"/>
          <p:cNvSpPr/>
          <p:nvPr/>
        </p:nvSpPr>
        <p:spPr>
          <a:xfrm>
            <a:off x="7591307" y="4044630"/>
            <a:ext cx="13467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000" b="1" kern="0" dirty="0" smtClean="0">
                <a:latin typeface="Arial" pitchFamily="34" charset="0"/>
                <a:cs typeface="Arial" pitchFamily="34" charset="0"/>
              </a:rPr>
              <a:t>слабый</a:t>
            </a:r>
            <a:endParaRPr lang="en-US" sz="14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1" name="Freeform 37"/>
          <p:cNvSpPr>
            <a:spLocks noChangeArrowheads="1"/>
          </p:cNvSpPr>
          <p:nvPr/>
        </p:nvSpPr>
        <p:spPr bwMode="auto">
          <a:xfrm>
            <a:off x="7881739" y="3933064"/>
            <a:ext cx="192000" cy="144000"/>
          </a:xfrm>
          <a:custGeom>
            <a:avLst/>
            <a:gdLst>
              <a:gd name="T0" fmla="*/ 38763987 w 602"/>
              <a:gd name="T1" fmla="*/ 78442719 h 602"/>
              <a:gd name="T2" fmla="*/ 38763987 w 602"/>
              <a:gd name="T3" fmla="*/ 78442719 h 602"/>
              <a:gd name="T4" fmla="*/ 0 w 602"/>
              <a:gd name="T5" fmla="*/ 38764526 h 602"/>
              <a:gd name="T6" fmla="*/ 38763987 w 602"/>
              <a:gd name="T7" fmla="*/ 0 h 602"/>
              <a:gd name="T8" fmla="*/ 78441997 w 602"/>
              <a:gd name="T9" fmla="*/ 38764526 h 602"/>
              <a:gd name="T10" fmla="*/ 38763987 w 602"/>
              <a:gd name="T11" fmla="*/ 78442719 h 602"/>
              <a:gd name="T12" fmla="*/ 38763987 w 602"/>
              <a:gd name="T13" fmla="*/ 7439751 h 602"/>
              <a:gd name="T14" fmla="*/ 38763987 w 602"/>
              <a:gd name="T15" fmla="*/ 7439751 h 602"/>
              <a:gd name="T16" fmla="*/ 7439717 w 602"/>
              <a:gd name="T17" fmla="*/ 38764526 h 602"/>
              <a:gd name="T18" fmla="*/ 38763987 w 602"/>
              <a:gd name="T19" fmla="*/ 71002968 h 602"/>
              <a:gd name="T20" fmla="*/ 71002280 w 602"/>
              <a:gd name="T21" fmla="*/ 38764526 h 602"/>
              <a:gd name="T22" fmla="*/ 38763987 w 602"/>
              <a:gd name="T23" fmla="*/ 7439751 h 6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4" y="601"/>
                  <a:pt x="0" y="467"/>
                  <a:pt x="0" y="297"/>
                </a:cubicBezTo>
                <a:cubicBezTo>
                  <a:pt x="0" y="135"/>
                  <a:pt x="134" y="0"/>
                  <a:pt x="297" y="0"/>
                </a:cubicBezTo>
                <a:cubicBezTo>
                  <a:pt x="466" y="0"/>
                  <a:pt x="601" y="135"/>
                  <a:pt x="601" y="297"/>
                </a:cubicBezTo>
                <a:cubicBezTo>
                  <a:pt x="601" y="467"/>
                  <a:pt x="466" y="601"/>
                  <a:pt x="297" y="601"/>
                </a:cubicBezTo>
                <a:close/>
                <a:moveTo>
                  <a:pt x="297" y="57"/>
                </a:moveTo>
                <a:lnTo>
                  <a:pt x="297" y="57"/>
                </a:lnTo>
                <a:cubicBezTo>
                  <a:pt x="163" y="57"/>
                  <a:pt x="57" y="163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163"/>
                  <a:pt x="431" y="57"/>
                  <a:pt x="297" y="5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" name="Freeform 80"/>
          <p:cNvSpPr>
            <a:spLocks noChangeArrowheads="1"/>
          </p:cNvSpPr>
          <p:nvPr/>
        </p:nvSpPr>
        <p:spPr bwMode="auto">
          <a:xfrm>
            <a:off x="8821275" y="3935899"/>
            <a:ext cx="192000" cy="144000"/>
          </a:xfrm>
          <a:custGeom>
            <a:avLst/>
            <a:gdLst>
              <a:gd name="T0" fmla="*/ 39339251 w 609"/>
              <a:gd name="T1" fmla="*/ 78442719 h 602"/>
              <a:gd name="T2" fmla="*/ 39339251 w 609"/>
              <a:gd name="T3" fmla="*/ 78442719 h 602"/>
              <a:gd name="T4" fmla="*/ 0 w 609"/>
              <a:gd name="T5" fmla="*/ 38764526 h 602"/>
              <a:gd name="T6" fmla="*/ 39339251 w 609"/>
              <a:gd name="T7" fmla="*/ 0 h 602"/>
              <a:gd name="T8" fmla="*/ 78678142 w 609"/>
              <a:gd name="T9" fmla="*/ 38764526 h 602"/>
              <a:gd name="T10" fmla="*/ 39339251 w 609"/>
              <a:gd name="T11" fmla="*/ 78442719 h 602"/>
              <a:gd name="T12" fmla="*/ 7376244 w 609"/>
              <a:gd name="T13" fmla="*/ 38764526 h 602"/>
              <a:gd name="T14" fmla="*/ 7376244 w 609"/>
              <a:gd name="T15" fmla="*/ 38764526 h 602"/>
              <a:gd name="T16" fmla="*/ 39339251 w 609"/>
              <a:gd name="T17" fmla="*/ 71002968 h 602"/>
              <a:gd name="T18" fmla="*/ 39339251 w 609"/>
              <a:gd name="T19" fmla="*/ 7308970 h 602"/>
              <a:gd name="T20" fmla="*/ 7376244 w 609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9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74" y="0"/>
                  <a:pt x="608" y="134"/>
                  <a:pt x="608" y="297"/>
                </a:cubicBezTo>
                <a:cubicBezTo>
                  <a:pt x="608" y="466"/>
                  <a:pt x="474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" name="Овал 452"/>
          <p:cNvSpPr/>
          <p:nvPr/>
        </p:nvSpPr>
        <p:spPr>
          <a:xfrm>
            <a:off x="9833524" y="3933064"/>
            <a:ext cx="192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4" name="Elbow Connector 29"/>
          <p:cNvCxnSpPr>
            <a:stCxn id="239" idx="1"/>
          </p:cNvCxnSpPr>
          <p:nvPr/>
        </p:nvCxnSpPr>
        <p:spPr>
          <a:xfrm flipV="1">
            <a:off x="9573647" y="4667635"/>
            <a:ext cx="1004460" cy="295628"/>
          </a:xfrm>
          <a:prstGeom prst="bentConnector3">
            <a:avLst/>
          </a:prstGeom>
          <a:ln>
            <a:solidFill>
              <a:srgbClr val="FFFF0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5" name="TextBox 454"/>
          <p:cNvSpPr txBox="1"/>
          <p:nvPr/>
        </p:nvSpPr>
        <p:spPr>
          <a:xfrm flipH="1">
            <a:off x="10768863" y="4849708"/>
            <a:ext cx="1626340" cy="2785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100" kern="0" dirty="0" smtClean="0">
                <a:ln>
                  <a:solidFill>
                    <a:srgbClr val="339966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ПРОЕКТ3</a:t>
            </a:r>
            <a:endParaRPr lang="en-US" sz="1100" kern="0" dirty="0">
              <a:ln>
                <a:solidFill>
                  <a:srgbClr val="339966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 flipH="1">
            <a:off x="6059873" y="6368675"/>
            <a:ext cx="1381599" cy="397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9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СКВОЗНЫЕ ТЕХНОЛОГИИ</a:t>
            </a:r>
            <a:endParaRPr lang="en-US" sz="9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9" name="Straight Arrow Connector 22"/>
          <p:cNvCxnSpPr/>
          <p:nvPr/>
        </p:nvCxnSpPr>
        <p:spPr>
          <a:xfrm rot="240000" flipH="1" flipV="1">
            <a:off x="8632549" y="4493060"/>
            <a:ext cx="23483" cy="205623"/>
          </a:xfrm>
          <a:prstGeom prst="straightConnector1">
            <a:avLst/>
          </a:prstGeom>
          <a:ln w="63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TextBox 459"/>
          <p:cNvSpPr txBox="1"/>
          <p:nvPr/>
        </p:nvSpPr>
        <p:spPr>
          <a:xfrm flipH="1">
            <a:off x="8604917" y="4458788"/>
            <a:ext cx="1381599" cy="2446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9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РЫНКИ</a:t>
            </a:r>
            <a:endParaRPr lang="en-US" sz="9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1" name="Straight Arrow Connector 22"/>
          <p:cNvCxnSpPr/>
          <p:nvPr/>
        </p:nvCxnSpPr>
        <p:spPr>
          <a:xfrm>
            <a:off x="9840422" y="6093305"/>
            <a:ext cx="381103" cy="104987"/>
          </a:xfrm>
          <a:prstGeom prst="straightConnector1">
            <a:avLst/>
          </a:prstGeom>
          <a:ln w="63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TextBox 461"/>
          <p:cNvSpPr txBox="1"/>
          <p:nvPr/>
        </p:nvSpPr>
        <p:spPr>
          <a:xfrm flipH="1">
            <a:off x="10274505" y="5862835"/>
            <a:ext cx="1421073" cy="5493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9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УРОВЕНЬ ГОТОВНОСТИ ТЕХНОЛОГИИ</a:t>
            </a:r>
            <a:endParaRPr lang="en-US" sz="9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3" name="TextBox 432"/>
          <p:cNvSpPr txBox="1"/>
          <p:nvPr/>
        </p:nvSpPr>
        <p:spPr>
          <a:xfrm>
            <a:off x="1" y="7598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3E7035-87AC-4229-A162-D20F8BB724F9}" type="slidenum">
              <a:rPr lang="ru-RU" b="1" smtClean="0">
                <a:solidFill>
                  <a:schemeClr val="bg1"/>
                </a:solidFill>
              </a:rPr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1784632" cy="936104"/>
            <a:chOff x="51480" y="0"/>
            <a:chExt cx="8976320" cy="936104"/>
          </a:xfrm>
        </p:grpSpPr>
        <p:sp>
          <p:nvSpPr>
            <p:cNvPr id="3" name="TextBox 2"/>
            <p:cNvSpPr txBox="1"/>
            <p:nvPr/>
          </p:nvSpPr>
          <p:spPr>
            <a:xfrm>
              <a:off x="314832" y="44624"/>
              <a:ext cx="8712968" cy="76944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2400" b="1"/>
              </a:lvl1pPr>
            </a:lstStyle>
            <a:p>
              <a:r>
                <a:rPr lang="ru-RU" dirty="0" smtClean="0">
                  <a:solidFill>
                    <a:prstClr val="black"/>
                  </a:solidFill>
                  <a:latin typeface="Arial" pitchFamily="34" charset="0"/>
                  <a:ea typeface="Roboto condensed" panose="02000000000000000000" pitchFamily="2" charset="0"/>
                  <a:cs typeface="Arial" pitchFamily="34" charset="0"/>
                </a:rPr>
                <a:t>ПРИНЦИПЫ </a:t>
              </a:r>
            </a:p>
            <a:p>
              <a:r>
                <a:rPr lang="ru-RU" sz="2000" dirty="0">
                  <a:solidFill>
                    <a:srgbClr val="EB003A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регулирования научной, научно-технической и инновационной </a:t>
              </a:r>
              <a:r>
                <a:rPr lang="ru-RU" sz="2000" dirty="0" smtClean="0">
                  <a:solidFill>
                    <a:srgbClr val="EB003A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деятельности</a:t>
              </a:r>
              <a:endParaRPr lang="ru-RU" sz="2000" dirty="0">
                <a:solidFill>
                  <a:srgbClr val="EB003A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1480" y="0"/>
              <a:ext cx="192983" cy="936104"/>
            </a:xfrm>
            <a:prstGeom prst="rect">
              <a:avLst/>
            </a:prstGeom>
            <a:gradFill>
              <a:gsLst>
                <a:gs pos="0">
                  <a:srgbClr val="EB003A"/>
                </a:gs>
                <a:gs pos="80000">
                  <a:srgbClr val="FE3C00"/>
                </a:gs>
                <a:gs pos="100000">
                  <a:srgbClr val="FE3C00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0" y="3985320"/>
            <a:ext cx="11534437" cy="2060561"/>
            <a:chOff x="190838" y="2948246"/>
            <a:chExt cx="11534437" cy="2060561"/>
          </a:xfrm>
        </p:grpSpPr>
        <p:cxnSp>
          <p:nvCxnSpPr>
            <p:cNvPr id="6" name="Straight Connector 27"/>
            <p:cNvCxnSpPr/>
            <p:nvPr/>
          </p:nvCxnSpPr>
          <p:spPr>
            <a:xfrm>
              <a:off x="466725" y="3429000"/>
              <a:ext cx="11258550" cy="0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Diamond 2"/>
            <p:cNvSpPr/>
            <p:nvPr/>
          </p:nvSpPr>
          <p:spPr>
            <a:xfrm>
              <a:off x="1192213" y="3280563"/>
              <a:ext cx="288925" cy="288925"/>
            </a:xfrm>
            <a:prstGeom prst="diamon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8" name="Diamond 3"/>
            <p:cNvSpPr/>
            <p:nvPr/>
          </p:nvSpPr>
          <p:spPr>
            <a:xfrm>
              <a:off x="3282338" y="3308013"/>
              <a:ext cx="288925" cy="288925"/>
            </a:xfrm>
            <a:prstGeom prst="diamon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9" name="Diamond 4"/>
            <p:cNvSpPr/>
            <p:nvPr/>
          </p:nvSpPr>
          <p:spPr>
            <a:xfrm>
              <a:off x="7793436" y="3308013"/>
              <a:ext cx="288925" cy="288925"/>
            </a:xfrm>
            <a:prstGeom prst="diamon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0" name="Diamond 5"/>
            <p:cNvSpPr/>
            <p:nvPr/>
          </p:nvSpPr>
          <p:spPr>
            <a:xfrm>
              <a:off x="10705212" y="3280562"/>
              <a:ext cx="288925" cy="288925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838" y="3808478"/>
              <a:ext cx="2461968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ru-RU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IV Московский юридический форум </a:t>
              </a:r>
              <a:r>
                <a:rPr lang="ru-RU" sz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«Право и экономика: междисциплинарные подходы в науке и образовании</a:t>
              </a:r>
              <a:r>
                <a:rPr lang="ru-RU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» </a:t>
              </a:r>
              <a:endParaRPr lang="ru-RU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sp>
          <p:nvSpPr>
            <p:cNvPr id="22" name="TextBox 31"/>
            <p:cNvSpPr txBox="1">
              <a:spLocks noChangeArrowheads="1"/>
            </p:cNvSpPr>
            <p:nvPr/>
          </p:nvSpPr>
          <p:spPr bwMode="auto">
            <a:xfrm>
              <a:off x="559631" y="2948246"/>
              <a:ext cx="15540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prstClr val="black"/>
                  </a:solidFill>
                  <a:latin typeface="+mn-lt"/>
                  <a:ea typeface="Roboto condensed" charset="0"/>
                  <a:cs typeface="Roboto condensed" charset="0"/>
                </a:rPr>
                <a:t>6 апреля 2017</a:t>
              </a:r>
              <a:endParaRPr lang="id-ID" sz="1400" dirty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93751" y="1124762"/>
            <a:ext cx="103346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Roboto condensed" charset="0"/>
                <a:cs typeface="Arial" pitchFamily="34" charset="0"/>
              </a:rPr>
              <a:t>Проект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Roboto condensed" charset="0"/>
                <a:cs typeface="Arial" pitchFamily="34" charset="0"/>
              </a:rPr>
              <a:t>федерального закона «О научной, научно-технической и инновационной деятельности в Российской Федерации»</a:t>
            </a:r>
            <a:endParaRPr lang="id-ID" sz="2400" dirty="0">
              <a:solidFill>
                <a:prstClr val="black"/>
              </a:solidFill>
              <a:latin typeface="Arial" pitchFamily="34" charset="0"/>
              <a:ea typeface="Roboto condensed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27448" y="2132867"/>
            <a:ext cx="102971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FF9900"/>
                </a:solidFill>
                <a:latin typeface="Arial" pitchFamily="34" charset="0"/>
                <a:ea typeface="Open Sans" charset="0"/>
                <a:cs typeface="Arial" pitchFamily="34" charset="0"/>
              </a:rPr>
              <a:t>ЦЕЛЬ </a:t>
            </a:r>
            <a:r>
              <a:rPr lang="ru-RU" dirty="0">
                <a:solidFill>
                  <a:srgbClr val="FF9900"/>
                </a:solidFill>
                <a:latin typeface="Arial" pitchFamily="34" charset="0"/>
                <a:ea typeface="Open Sans" charset="0"/>
                <a:cs typeface="Arial" pitchFamily="34" charset="0"/>
              </a:rPr>
              <a:t>– обеспечение комплексной модернизации законодательства Российской Федерации в сфере науки и технологий, использования результатов научной, научно-технической деятельности, его приведение в соответствие с новой системой общественных </a:t>
            </a:r>
            <a:r>
              <a:rPr lang="ru-RU" dirty="0" smtClean="0">
                <a:solidFill>
                  <a:srgbClr val="FF9900"/>
                </a:solidFill>
                <a:latin typeface="Arial" pitchFamily="34" charset="0"/>
                <a:ea typeface="Open Sans" charset="0"/>
                <a:cs typeface="Arial" pitchFamily="34" charset="0"/>
              </a:rPr>
              <a:t>взаимоотношений</a:t>
            </a:r>
            <a:endParaRPr lang="id-ID" dirty="0">
              <a:solidFill>
                <a:srgbClr val="FF9900"/>
              </a:solidFill>
              <a:latin typeface="Arial" pitchFamily="34" charset="0"/>
              <a:ea typeface="Open Sans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82652" y="3985323"/>
            <a:ext cx="1554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400" dirty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15 мая </a:t>
            </a:r>
            <a:r>
              <a:rPr lang="ru-RU" sz="1400" dirty="0" smtClean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2017</a:t>
            </a:r>
            <a:endParaRPr lang="id-ID" sz="1400" dirty="0">
              <a:solidFill>
                <a:prstClr val="black"/>
              </a:solidFill>
              <a:latin typeface="+mn-lt"/>
              <a:ea typeface="Roboto condensed" charset="0"/>
              <a:cs typeface="Roboto condense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13760" y="4934294"/>
            <a:ext cx="17229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Совет по науке при </a:t>
            </a:r>
            <a:r>
              <a:rPr lang="ru-RU" sz="1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Минобрнауки</a:t>
            </a: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 России</a:t>
            </a:r>
            <a:endParaRPr lang="ru-RU" sz="120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Open Sans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007768" y="3985321"/>
            <a:ext cx="28083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400" dirty="0" smtClean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8, 13 </a:t>
            </a:r>
            <a:r>
              <a:rPr lang="ru-RU" sz="1400" dirty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и 26 </a:t>
            </a:r>
            <a:r>
              <a:rPr lang="ru-RU" sz="1400" dirty="0" smtClean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июня, 18 </a:t>
            </a:r>
            <a:r>
              <a:rPr lang="ru-RU" sz="1400" dirty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июля 2017</a:t>
            </a:r>
            <a:endParaRPr lang="id-ID" sz="1400" dirty="0">
              <a:solidFill>
                <a:prstClr val="black"/>
              </a:solidFill>
              <a:latin typeface="+mn-lt"/>
              <a:ea typeface="Roboto condensed" charset="0"/>
              <a:cs typeface="Roboto condensed" charset="0"/>
            </a:endParaRPr>
          </a:p>
        </p:txBody>
      </p:sp>
      <p:sp>
        <p:nvSpPr>
          <p:cNvPr id="36" name="Diamond 4"/>
          <p:cNvSpPr/>
          <p:nvPr/>
        </p:nvSpPr>
        <p:spPr>
          <a:xfrm>
            <a:off x="4962004" y="4323159"/>
            <a:ext cx="288925" cy="288925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23795" y="4936529"/>
            <a:ext cx="20574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Экспертные советы при Комитетах Госдумы</a:t>
            </a:r>
            <a:endParaRPr lang="ru-RU" sz="120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Open Sans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727052" y="3985321"/>
            <a:ext cx="28083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400" dirty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31 </a:t>
            </a:r>
            <a:r>
              <a:rPr lang="ru-RU" sz="1400" dirty="0" smtClean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июля - </a:t>
            </a:r>
            <a:r>
              <a:rPr lang="ru-RU" sz="1400" dirty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28 сентября </a:t>
            </a:r>
            <a:r>
              <a:rPr lang="ru-RU" sz="1400" dirty="0" smtClean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2017</a:t>
            </a:r>
            <a:endParaRPr lang="id-ID" sz="1400" dirty="0">
              <a:solidFill>
                <a:prstClr val="black"/>
              </a:solidFill>
              <a:latin typeface="+mn-lt"/>
              <a:ea typeface="Roboto condensed" charset="0"/>
              <a:cs typeface="Roboto condensed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28048" y="4936527"/>
            <a:ext cx="2448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Общественное обсуждение на сайте </a:t>
            </a:r>
            <a:r>
              <a:rPr 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regulation.gov.ru</a:t>
            </a:r>
            <a:endParaRPr lang="ru-RU" sz="120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Open Sans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9266860" y="3985323"/>
            <a:ext cx="28083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400" dirty="0" smtClean="0">
                <a:solidFill>
                  <a:prstClr val="black"/>
                </a:solidFill>
                <a:latin typeface="+mn-lt"/>
                <a:ea typeface="Roboto condensed" charset="0"/>
                <a:cs typeface="Roboto condensed" charset="0"/>
              </a:rPr>
              <a:t>октябрь 2017- июль 2018</a:t>
            </a:r>
            <a:endParaRPr lang="id-ID" sz="1400" dirty="0">
              <a:solidFill>
                <a:prstClr val="black"/>
              </a:solidFill>
              <a:latin typeface="+mn-lt"/>
              <a:ea typeface="Roboto condensed" charset="0"/>
              <a:cs typeface="Roboto condensed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408371" y="4934291"/>
            <a:ext cx="26668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Доработка, согласование с заинтересованными </a:t>
            </a:r>
            <a:r>
              <a:rPr lang="ru-RU" sz="1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ФОИВами</a:t>
            </a: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  и организациями, </a:t>
            </a:r>
            <a:b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</a:b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включая РАН. </a:t>
            </a:r>
            <a:b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</a:b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Open Sans" charset="0"/>
                <a:cs typeface="Arial" pitchFamily="34" charset="0"/>
              </a:rPr>
              <a:t>Внесение в Правительство РФ</a:t>
            </a:r>
            <a:endParaRPr lang="ru-RU" sz="120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Open Sans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26499" y="5854250"/>
            <a:ext cx="3240361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200" b="1" kern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ea typeface="Roboto condensed" charset="0"/>
                <a:cs typeface="Arial" pitchFamily="34" charset="0"/>
              </a:rPr>
              <a:t>422</a:t>
            </a:r>
            <a:r>
              <a:rPr lang="ru-RU" sz="3200" b="1" kern="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kern="0" dirty="0" smtClean="0">
                <a:solidFill>
                  <a:srgbClr val="EB003A"/>
                </a:solidFill>
                <a:latin typeface="Arial" pitchFamily="34" charset="0"/>
                <a:ea typeface="Open Sans" charset="0"/>
                <a:cs typeface="Arial" pitchFamily="34" charset="0"/>
              </a:rPr>
              <a:t>предложения</a:t>
            </a:r>
            <a:endParaRPr lang="ru-RU" b="1" kern="0" dirty="0">
              <a:solidFill>
                <a:srgbClr val="EB003A"/>
              </a:solidFill>
              <a:latin typeface="Arial" pitchFamily="34" charset="0"/>
              <a:ea typeface="Open Sans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" y="75982"/>
            <a:ext cx="61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3E7035-87AC-4229-A162-D20F8BB724F9}" type="slidenum">
              <a:rPr lang="ru-RU" b="1" smtClean="0">
                <a:solidFill>
                  <a:schemeClr val="bg1"/>
                </a:solidFill>
              </a:rPr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1367</Words>
  <Application>Microsoft Office PowerPoint</Application>
  <PresentationFormat>Произвольный</PresentationFormat>
  <Paragraphs>197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О государственной политике в области науки и технологий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Матвеев</dc:creator>
  <cp:lastModifiedBy>Дряхлов Алексей Олегович</cp:lastModifiedBy>
  <cp:revision>345</cp:revision>
  <cp:lastPrinted>2017-10-23T07:56:13Z</cp:lastPrinted>
  <dcterms:created xsi:type="dcterms:W3CDTF">2016-11-28T06:38:43Z</dcterms:created>
  <dcterms:modified xsi:type="dcterms:W3CDTF">2018-02-01T06:58:35Z</dcterms:modified>
</cp:coreProperties>
</file>