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9" r:id="rId2"/>
    <p:sldId id="272" r:id="rId3"/>
    <p:sldId id="293" r:id="rId4"/>
    <p:sldId id="282" r:id="rId5"/>
    <p:sldId id="292" r:id="rId6"/>
    <p:sldId id="294" r:id="rId7"/>
    <p:sldId id="295" r:id="rId8"/>
    <p:sldId id="270" r:id="rId9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Wingdings 3" pitchFamily="18" charset="2"/>
      <p:regular r:id="rId1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6AA"/>
    <a:srgbClr val="156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0FF9B4-3CE9-426D-98A6-6B88F2EAD9D1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7B2490-9752-43FD-B33E-860E613C1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14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Shape 3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024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3318" name="Shape 6"/>
          <p:cNvSpPr txBox="1">
            <a:spLocks noGrp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3319" name="Shape 7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5868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142"/>
          <p:cNvSpPr>
            <a:spLocks noGrp="1" noRot="1" noChangeAspec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13314" name="Shape 1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315" name="Shape 14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64"/>
          <p:cNvSpPr>
            <a:spLocks noGrp="1" noRot="1" noChangeAspec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1536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363" name="Shape 16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64"/>
          <p:cNvSpPr>
            <a:spLocks noGrp="1" noRot="1" noChangeAspect="1" noTextEdi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17410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411" name="Shape 166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64"/>
          <p:cNvSpPr>
            <a:spLocks noGrp="1" noRot="1" noChangeAspect="1" noTextEdi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19458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9459" name="Shape 166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64"/>
          <p:cNvSpPr>
            <a:spLocks noGrp="1" noRot="1" noChangeAspect="1" noTextEdi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2150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1507" name="Shape 166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64"/>
          <p:cNvSpPr>
            <a:spLocks noGrp="1" noRot="1" noChangeAspect="1" noTextEdi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2150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1507" name="Shape 166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64"/>
          <p:cNvSpPr>
            <a:spLocks noGrp="1" noRot="1" noChangeAspect="1" noTextEdi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2150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1507" name="Shape 166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64"/>
          <p:cNvSpPr>
            <a:spLocks noGrp="1" noRot="1" noChangeAspect="1"/>
          </p:cNvSpPr>
          <p:nvPr>
            <p:ph type="sldImg" idx="2"/>
          </p:nvPr>
        </p:nvSpPr>
        <p:spPr>
          <a:ln w="9525">
            <a:headEnd/>
            <a:tailEnd/>
          </a:ln>
        </p:spPr>
      </p:sp>
      <p:sp>
        <p:nvSpPr>
          <p:cNvPr id="4198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1987" name="Shape 16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8" cy="823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8" cy="3684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8" cy="823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8" cy="3684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/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136"/>
          <p:cNvSpPr txBox="1">
            <a:spLocks noChangeArrowheads="1"/>
          </p:cNvSpPr>
          <p:nvPr/>
        </p:nvSpPr>
        <p:spPr bwMode="auto">
          <a:xfrm>
            <a:off x="131763" y="3201988"/>
            <a:ext cx="88804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/>
            <a:r>
              <a:rPr lang="ru-RU" sz="2800" b="1">
                <a:cs typeface="Times New Roman" pitchFamily="18" charset="0"/>
              </a:rPr>
              <a:t>Роль науки и образования в манипуляции общественным сознанием</a:t>
            </a:r>
            <a:endParaRPr lang="ru-RU" sz="2800" b="1"/>
          </a:p>
        </p:txBody>
      </p:sp>
      <p:sp>
        <p:nvSpPr>
          <p:cNvPr id="12290" name="Shape 138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291" name="Shape 139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12292" name="Shape 1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284163"/>
            <a:ext cx="20193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hape 137"/>
          <p:cNvSpPr txBox="1">
            <a:spLocks noChangeArrowheads="1"/>
          </p:cNvSpPr>
          <p:nvPr/>
        </p:nvSpPr>
        <p:spPr bwMode="auto">
          <a:xfrm>
            <a:off x="1533525" y="4700588"/>
            <a:ext cx="64658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66700" indent="-266700" algn="ctr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800" b="1">
                <a:solidFill>
                  <a:schemeClr val="tx1"/>
                </a:solidFill>
              </a:rPr>
              <a:t>Князев Александр Владимирович </a:t>
            </a:r>
          </a:p>
          <a:p>
            <a:pPr marL="266700" indent="-266700" algn="ctr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800" b="1">
                <a:solidFill>
                  <a:schemeClr val="tx1"/>
                </a:solidFill>
              </a:rPr>
              <a:t>декан химического факультета, д.х.н., профессор</a:t>
            </a:r>
            <a:endParaRPr lang="ru-RU" sz="1800"/>
          </a:p>
        </p:txBody>
      </p:sp>
      <p:sp>
        <p:nvSpPr>
          <p:cNvPr id="12294" name="Shape 137"/>
          <p:cNvSpPr txBox="1">
            <a:spLocks noChangeArrowheads="1"/>
          </p:cNvSpPr>
          <p:nvPr/>
        </p:nvSpPr>
        <p:spPr bwMode="auto">
          <a:xfrm>
            <a:off x="3232150" y="5986463"/>
            <a:ext cx="32432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66700" indent="-266700" algn="ctr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800" b="1">
                <a:solidFill>
                  <a:schemeClr val="tx1"/>
                </a:solidFill>
              </a:rPr>
              <a:t>1 февраля 2018 года</a:t>
            </a:r>
            <a:endParaRPr lang="ru-RU" sz="1800"/>
          </a:p>
        </p:txBody>
      </p:sp>
      <p:pic>
        <p:nvPicPr>
          <p:cNvPr id="1229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0913" y="1235075"/>
            <a:ext cx="25130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57"/>
          <p:cNvSpPr>
            <a:spLocks noChangeArrowheads="1"/>
          </p:cNvSpPr>
          <p:nvPr/>
        </p:nvSpPr>
        <p:spPr bwMode="auto">
          <a:xfrm>
            <a:off x="468313" y="484188"/>
            <a:ext cx="5038725" cy="481012"/>
          </a:xfrm>
          <a:prstGeom prst="parallelogram">
            <a:avLst>
              <a:gd name="adj" fmla="val 51746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600" b="1" dirty="0">
                <a:solidFill>
                  <a:schemeClr val="bg1"/>
                </a:solidFill>
              </a:rPr>
              <a:t>Что такое манипуляция сознанием? </a:t>
            </a:r>
          </a:p>
        </p:txBody>
      </p:sp>
      <p:sp>
        <p:nvSpPr>
          <p:cNvPr id="14338" name="Shape 159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9269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339" name="Shape 160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340" name="Shape 1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100" y="442913"/>
            <a:ext cx="19224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200025" y="1358900"/>
            <a:ext cx="8429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1565AA"/>
                </a:solidFill>
              </a:rPr>
              <a:t>Ученые выделяют следующие признаки манипуляции: </a:t>
            </a:r>
          </a:p>
          <a:p>
            <a:pPr algn="just"/>
            <a:r>
              <a:rPr lang="ru-RU" sz="2000" b="1">
                <a:solidFill>
                  <a:srgbClr val="1565AA"/>
                </a:solidFill>
              </a:rPr>
              <a:t>1) манипуляция — это психологическое воздействие, а не физическое; </a:t>
            </a:r>
          </a:p>
          <a:p>
            <a:pPr algn="just"/>
            <a:r>
              <a:rPr lang="ru-RU" sz="2000" b="1">
                <a:solidFill>
                  <a:srgbClr val="1565AA"/>
                </a:solidFill>
              </a:rPr>
              <a:t>2) манипуляция — это скрытое воздействие (если попытка манипуляции разоблачена, то она считается неудавшейся);</a:t>
            </a:r>
          </a:p>
          <a:p>
            <a:pPr algn="just"/>
            <a:r>
              <a:rPr lang="ru-RU" sz="2000" b="1">
                <a:solidFill>
                  <a:srgbClr val="1565AA"/>
                </a:solidFill>
              </a:rPr>
              <a:t>3) манипуляция — это воздействие, которое требует высокого уровня мастерства и определённого багажа знаний. </a:t>
            </a:r>
          </a:p>
        </p:txBody>
      </p:sp>
      <p:pic>
        <p:nvPicPr>
          <p:cNvPr id="1434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255588"/>
            <a:ext cx="11604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Users\Пользователь\Desktop\Новая папка (5)\manipu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738" y="3743325"/>
            <a:ext cx="38147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1"/>
          <p:cNvSpPr>
            <a:spLocks noChangeArrowheads="1"/>
          </p:cNvSpPr>
          <p:nvPr/>
        </p:nvSpPr>
        <p:spPr bwMode="auto">
          <a:xfrm>
            <a:off x="312738" y="4267200"/>
            <a:ext cx="3959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1565AA"/>
                </a:solidFill>
              </a:rPr>
              <a:t>Манипуляция массовым сознанием — один из способов управления людьми путем создания иллюзий или условий для контролирования поведения.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57"/>
          <p:cNvSpPr>
            <a:spLocks noChangeArrowheads="1"/>
          </p:cNvSpPr>
          <p:nvPr/>
        </p:nvSpPr>
        <p:spPr bwMode="auto">
          <a:xfrm>
            <a:off x="468313" y="484188"/>
            <a:ext cx="5038725" cy="481012"/>
          </a:xfrm>
          <a:prstGeom prst="parallelogram">
            <a:avLst>
              <a:gd name="adj" fmla="val 51746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600" b="1" dirty="0">
                <a:solidFill>
                  <a:schemeClr val="bg1"/>
                </a:solidFill>
              </a:rPr>
              <a:t>Технологии манипуляции общественным сознанием</a:t>
            </a:r>
          </a:p>
        </p:txBody>
      </p:sp>
      <p:sp>
        <p:nvSpPr>
          <p:cNvPr id="16386" name="Shape 159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9269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387" name="Shape 160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6388" name="Shape 1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100" y="442913"/>
            <a:ext cx="19224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3543300" y="3940175"/>
            <a:ext cx="2654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1565AA"/>
                </a:solidFill>
              </a:rPr>
              <a:t>Миф о неизменной природе человека</a:t>
            </a:r>
          </a:p>
        </p:txBody>
      </p:sp>
      <p:pic>
        <p:nvPicPr>
          <p:cNvPr id="1639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255588"/>
            <a:ext cx="11604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25" name="Group 41"/>
          <p:cNvGraphicFramePr>
            <a:graphicFrameLocks noGrp="1"/>
          </p:cNvGraphicFramePr>
          <p:nvPr/>
        </p:nvGraphicFramePr>
        <p:xfrm>
          <a:off x="390525" y="1327150"/>
          <a:ext cx="8586788" cy="5337176"/>
        </p:xfrm>
        <a:graphic>
          <a:graphicData uri="http://schemas.openxmlformats.org/drawingml/2006/table">
            <a:tbl>
              <a:tblPr/>
              <a:tblGrid>
                <a:gridCol w="3016250"/>
                <a:gridCol w="2906713"/>
                <a:gridCol w="2663825"/>
              </a:tblGrid>
              <a:tr h="2690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6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Прямоугольник 1"/>
          <p:cNvSpPr>
            <a:spLocks noChangeArrowheads="1"/>
          </p:cNvSpPr>
          <p:nvPr/>
        </p:nvSpPr>
        <p:spPr bwMode="auto">
          <a:xfrm>
            <a:off x="566738" y="1304925"/>
            <a:ext cx="2792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1565AA"/>
                </a:solidFill>
              </a:rPr>
              <a:t>Миф о </a:t>
            </a:r>
            <a:r>
              <a:rPr lang="ru-RU" sz="1600" b="1" dirty="0" smtClean="0">
                <a:solidFill>
                  <a:srgbClr val="1565AA"/>
                </a:solidFill>
              </a:rPr>
              <a:t>нейтралитете</a:t>
            </a:r>
            <a:endParaRPr lang="ru-RU" sz="1600" b="1" dirty="0">
              <a:solidFill>
                <a:srgbClr val="1565AA"/>
              </a:solidFill>
            </a:endParaRPr>
          </a:p>
        </p:txBody>
      </p:sp>
      <p:pic>
        <p:nvPicPr>
          <p:cNvPr id="16403" name="Объект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" y="1595438"/>
            <a:ext cx="24876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Прямоугольник 1"/>
          <p:cNvSpPr>
            <a:spLocks noChangeArrowheads="1"/>
          </p:cNvSpPr>
          <p:nvPr/>
        </p:nvSpPr>
        <p:spPr bwMode="auto">
          <a:xfrm>
            <a:off x="3100388" y="1319213"/>
            <a:ext cx="3533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1565AA"/>
                </a:solidFill>
              </a:rPr>
              <a:t>Миф о плюрализме средств массовой информации</a:t>
            </a:r>
          </a:p>
        </p:txBody>
      </p:sp>
      <p:sp>
        <p:nvSpPr>
          <p:cNvPr id="16405" name="Прямоугольник 1"/>
          <p:cNvSpPr>
            <a:spLocks noChangeArrowheads="1"/>
          </p:cNvSpPr>
          <p:nvPr/>
        </p:nvSpPr>
        <p:spPr bwMode="auto">
          <a:xfrm>
            <a:off x="6202363" y="1319213"/>
            <a:ext cx="2865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1565AA"/>
                </a:solidFill>
              </a:rPr>
              <a:t>Миф об отсутствии социальных конфликтов</a:t>
            </a:r>
          </a:p>
        </p:txBody>
      </p:sp>
      <p:sp>
        <p:nvSpPr>
          <p:cNvPr id="16407" name="Прямоугольник 1"/>
          <p:cNvSpPr>
            <a:spLocks noChangeArrowheads="1"/>
          </p:cNvSpPr>
          <p:nvPr/>
        </p:nvSpPr>
        <p:spPr bwMode="auto">
          <a:xfrm>
            <a:off x="6634163" y="4662488"/>
            <a:ext cx="21129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dirty="0">
                <a:solidFill>
                  <a:srgbClr val="595959"/>
                </a:solidFill>
              </a:rPr>
              <a:t>По работе </a:t>
            </a:r>
            <a:r>
              <a:rPr lang="ru-RU" dirty="0" err="1">
                <a:solidFill>
                  <a:srgbClr val="595959"/>
                </a:solidFill>
              </a:rPr>
              <a:t>Г.Шиллера</a:t>
            </a:r>
            <a:r>
              <a:rPr lang="ru-RU" dirty="0">
                <a:solidFill>
                  <a:srgbClr val="595959"/>
                </a:solidFill>
              </a:rPr>
              <a:t> « Манипуляторы сознанием»</a:t>
            </a:r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1613" y="1857375"/>
            <a:ext cx="19510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7663" y="1982788"/>
            <a:ext cx="19446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6" name="Прямоугольник 1"/>
          <p:cNvSpPr>
            <a:spLocks noChangeArrowheads="1"/>
          </p:cNvSpPr>
          <p:nvPr/>
        </p:nvSpPr>
        <p:spPr bwMode="auto">
          <a:xfrm>
            <a:off x="628650" y="3941763"/>
            <a:ext cx="2654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565AA"/>
                </a:solidFill>
              </a:rPr>
              <a:t>Миф об индивидуализме и личном выборе</a:t>
            </a:r>
          </a:p>
        </p:txBody>
      </p:sp>
      <p:pic>
        <p:nvPicPr>
          <p:cNvPr id="3" name="Объект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6138" y="4587875"/>
            <a:ext cx="23733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4"/>
          <p:cNvPicPr>
            <a:picLocks noGrp="1" noChangeAspect="1"/>
          </p:cNvPicPr>
          <p:nvPr>
            <p:ph idx="4294967295"/>
          </p:nvPr>
        </p:nvPicPr>
        <p:blipFill>
          <a:blip r:embed="rId9"/>
          <a:stretch>
            <a:fillRect/>
          </a:stretch>
        </p:blipFill>
        <p:spPr>
          <a:xfrm>
            <a:off x="3840163" y="4611688"/>
            <a:ext cx="1992312" cy="1939925"/>
          </a:xfrm>
          <a:noFill/>
          <a:ln/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57"/>
          <p:cNvSpPr>
            <a:spLocks noChangeArrowheads="1"/>
          </p:cNvSpPr>
          <p:nvPr/>
        </p:nvSpPr>
        <p:spPr bwMode="auto">
          <a:xfrm>
            <a:off x="468313" y="484188"/>
            <a:ext cx="5038725" cy="481012"/>
          </a:xfrm>
          <a:prstGeom prst="parallelogram">
            <a:avLst>
              <a:gd name="adj" fmla="val 51746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600" b="1" dirty="0">
                <a:solidFill>
                  <a:schemeClr val="bg1"/>
                </a:solidFill>
              </a:rPr>
              <a:t>Наука как инструмент манипуляции сознанием</a:t>
            </a:r>
          </a:p>
        </p:txBody>
      </p:sp>
      <p:sp>
        <p:nvSpPr>
          <p:cNvPr id="18434" name="Shape 159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9269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8435" name="Shape 160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Shape 1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100" y="442913"/>
            <a:ext cx="19224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255588"/>
            <a:ext cx="11604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020931" y="1170589"/>
            <a:ext cx="6881410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Комиссия по борьбе с лженаукой и фальсификацией научных исследований при Президиуме Российской академии наук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171950" y="2408238"/>
            <a:ext cx="249238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020931" y="2922063"/>
            <a:ext cx="6881410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Бюллетень «В защиту науки»</a:t>
            </a:r>
            <a:r>
              <a:rPr lang="ru-RU" sz="2400" dirty="0"/>
              <a:t> </a:t>
            </a:r>
          </a:p>
          <a:p>
            <a:pPr algn="just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Выходит два раза в год и развенчивает самые разные направления лженауки, которые проникли сегодня в медицину, в образование, в бизнес и т.д.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http://klnran.ru/bulletin/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020931" y="4962125"/>
            <a:ext cx="6881410" cy="13849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Меморандум № 2 в 19 выпуске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О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</a:rPr>
              <a:t>лженаучности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гомеопатии</a:t>
            </a:r>
          </a:p>
          <a:p>
            <a:pPr algn="just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Цитата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Гомеопатические методы диагностики и лечения следует квалифицировать как лженаучные.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57"/>
          <p:cNvSpPr>
            <a:spLocks noChangeArrowheads="1"/>
          </p:cNvSpPr>
          <p:nvPr/>
        </p:nvSpPr>
        <p:spPr bwMode="auto">
          <a:xfrm>
            <a:off x="468313" y="484188"/>
            <a:ext cx="5038725" cy="481012"/>
          </a:xfrm>
          <a:prstGeom prst="parallelogram">
            <a:avLst>
              <a:gd name="adj" fmla="val 51746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600" b="1">
                <a:solidFill>
                  <a:schemeClr val="bg1"/>
                </a:solidFill>
              </a:rPr>
              <a:t>Популяризация российской науки и высшего образования в СМИ</a:t>
            </a:r>
          </a:p>
        </p:txBody>
      </p:sp>
      <p:sp>
        <p:nvSpPr>
          <p:cNvPr id="20482" name="Shape 159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9269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0483" name="Shape 160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Shape 1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100" y="442913"/>
            <a:ext cx="19224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255588"/>
            <a:ext cx="11604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7684" y="1143559"/>
            <a:ext cx="7569076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День российской печати в стенах Университета Лобачевского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уже традиционно проводится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вручение премии за популяризацию российской науки и высшего образования в СМИ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«PRO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Лобачевский».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489" name="Picture 2" descr="http://www.unn.ru/site/cache/preview/6942c44a2d4e67cf15ba8be7aec6eb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19" y="3297238"/>
            <a:ext cx="448151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230805" y="3569455"/>
            <a:ext cx="3913195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Резолюция ППФ 2018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</a:rPr>
              <a:t>Активно пропагандировать использование достижений науки, техники и технологий в развитии России, а также развитие инновационной деятельности в научно-технической сфере, в том числе с учетом возможностей социальной рекламы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57"/>
          <p:cNvSpPr>
            <a:spLocks noChangeArrowheads="1"/>
          </p:cNvSpPr>
          <p:nvPr/>
        </p:nvSpPr>
        <p:spPr bwMode="auto">
          <a:xfrm>
            <a:off x="468313" y="484188"/>
            <a:ext cx="5038725" cy="481012"/>
          </a:xfrm>
          <a:prstGeom prst="parallelogram">
            <a:avLst>
              <a:gd name="adj" fmla="val 51746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600" b="1" dirty="0">
                <a:solidFill>
                  <a:schemeClr val="bg1"/>
                </a:solidFill>
              </a:rPr>
              <a:t>Наука как инструмент манипуляции сознанием</a:t>
            </a:r>
          </a:p>
        </p:txBody>
      </p:sp>
      <p:sp>
        <p:nvSpPr>
          <p:cNvPr id="20482" name="Shape 159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9269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0483" name="Shape 160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Shape 1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100" y="442913"/>
            <a:ext cx="19224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255588"/>
            <a:ext cx="11604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933360" y="1243767"/>
            <a:ext cx="7122647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Технологии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увеличения индекса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</a:rPr>
              <a:t>Хирша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и развитие имитационной науки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2597984"/>
            <a:ext cx="4674818" cy="21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745470" y="2074764"/>
            <a:ext cx="3298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1565AA"/>
                </a:solidFill>
              </a:rPr>
              <a:t>Наукометрические</a:t>
            </a:r>
            <a:r>
              <a:rPr lang="ru-RU" b="1" dirty="0" smtClean="0">
                <a:solidFill>
                  <a:srgbClr val="1565AA"/>
                </a:solidFill>
              </a:rPr>
              <a:t> показатели некоторых ученых физиков </a:t>
            </a:r>
            <a:endParaRPr lang="ru-RU" b="1" dirty="0">
              <a:solidFill>
                <a:srgbClr val="1565AA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198298" y="2228652"/>
            <a:ext cx="3820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сравнения.</a:t>
            </a:r>
          </a:p>
          <a:p>
            <a:pPr algn="ctr"/>
            <a:r>
              <a:rPr lang="ru-RU" b="1" dirty="0" smtClean="0">
                <a:solidFill>
                  <a:srgbClr val="1565AA"/>
                </a:solidFill>
              </a:rPr>
              <a:t>Нобелевский лауреат академик </a:t>
            </a:r>
          </a:p>
          <a:p>
            <a:pPr algn="ctr"/>
            <a:r>
              <a:rPr lang="ru-RU" b="1" dirty="0" smtClean="0">
                <a:solidFill>
                  <a:srgbClr val="1565AA"/>
                </a:solidFill>
              </a:rPr>
              <a:t>П.Л. </a:t>
            </a:r>
            <a:r>
              <a:rPr lang="ru-RU" b="1" dirty="0" err="1" smtClean="0">
                <a:solidFill>
                  <a:srgbClr val="1565AA"/>
                </a:solidFill>
              </a:rPr>
              <a:t>Капица</a:t>
            </a:r>
            <a:r>
              <a:rPr lang="ru-RU" b="1" dirty="0" smtClean="0">
                <a:solidFill>
                  <a:srgbClr val="1565AA"/>
                </a:solidFill>
              </a:rPr>
              <a:t> опубликовал 74 статьи.</a:t>
            </a:r>
            <a:endParaRPr lang="ru-RU" b="1" dirty="0">
              <a:solidFill>
                <a:srgbClr val="1565AA"/>
              </a:solidFill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96055" y="4750808"/>
            <a:ext cx="84296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565AA"/>
                </a:solidFill>
              </a:rPr>
              <a:t>Для </a:t>
            </a:r>
            <a:r>
              <a:rPr lang="ru-RU" sz="1600" b="1" dirty="0">
                <a:solidFill>
                  <a:srgbClr val="1565AA"/>
                </a:solidFill>
              </a:rPr>
              <a:t>достижения высокого индекса </a:t>
            </a:r>
            <a:r>
              <a:rPr lang="ru-RU" sz="1600" b="1" dirty="0" err="1" smtClean="0">
                <a:solidFill>
                  <a:srgbClr val="1565AA"/>
                </a:solidFill>
              </a:rPr>
              <a:t>Хирша</a:t>
            </a:r>
            <a:r>
              <a:rPr lang="en-US" sz="1600" b="1" dirty="0" smtClean="0">
                <a:solidFill>
                  <a:srgbClr val="1565AA"/>
                </a:solidFill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1600" b="1" dirty="0" smtClean="0">
                <a:solidFill>
                  <a:srgbClr val="1565AA"/>
                </a:solidFill>
              </a:rPr>
              <a:t>имеет смысл </a:t>
            </a:r>
            <a:r>
              <a:rPr lang="ru-RU" sz="1600" b="1" dirty="0">
                <a:solidFill>
                  <a:srgbClr val="1565AA"/>
                </a:solidFill>
              </a:rPr>
              <a:t>избегать сложных технологических работ и </a:t>
            </a:r>
            <a:r>
              <a:rPr lang="ru-RU" sz="1600" b="1" dirty="0" smtClean="0">
                <a:solidFill>
                  <a:srgbClr val="1565AA"/>
                </a:solidFill>
              </a:rPr>
              <a:t>связанных с </a:t>
            </a:r>
            <a:r>
              <a:rPr lang="ru-RU" sz="1600" b="1" dirty="0">
                <a:solidFill>
                  <a:srgbClr val="1565AA"/>
                </a:solidFill>
              </a:rPr>
              <a:t>ними трудоемких экспериментальных исследований. Это </a:t>
            </a:r>
            <a:r>
              <a:rPr lang="ru-RU" sz="1600" b="1" dirty="0" smtClean="0">
                <a:solidFill>
                  <a:srgbClr val="1565AA"/>
                </a:solidFill>
              </a:rPr>
              <a:t>позволит </a:t>
            </a:r>
            <a:r>
              <a:rPr lang="ru-RU" sz="1600" b="1" dirty="0">
                <a:solidFill>
                  <a:srgbClr val="1565AA"/>
                </a:solidFill>
              </a:rPr>
              <a:t>спокойно и целенаправленно заниматься главным, </a:t>
            </a:r>
            <a:r>
              <a:rPr lang="ru-RU" sz="1600" b="1" dirty="0" smtClean="0">
                <a:solidFill>
                  <a:srgbClr val="1565AA"/>
                </a:solidFill>
              </a:rPr>
              <a:t>что нужно </a:t>
            </a:r>
            <a:r>
              <a:rPr lang="ru-RU" sz="1600" b="1" dirty="0">
                <a:solidFill>
                  <a:srgbClr val="1565AA"/>
                </a:solidFill>
              </a:rPr>
              <a:t>для повышения h-индекса: много писать, </a:t>
            </a:r>
            <a:r>
              <a:rPr lang="ru-RU" sz="1600" b="1" dirty="0" smtClean="0">
                <a:solidFill>
                  <a:srgbClr val="1565AA"/>
                </a:solidFill>
              </a:rPr>
              <a:t>интенсивно цитировать </a:t>
            </a:r>
            <a:r>
              <a:rPr lang="ru-RU" sz="1600" b="1" dirty="0">
                <a:solidFill>
                  <a:srgbClr val="1565AA"/>
                </a:solidFill>
              </a:rPr>
              <a:t>и быть цитируемым. </a:t>
            </a:r>
            <a:endParaRPr lang="en-US" sz="1600" b="1" dirty="0" smtClean="0">
              <a:solidFill>
                <a:srgbClr val="1565AA"/>
              </a:solidFill>
            </a:endParaRPr>
          </a:p>
          <a:p>
            <a:pPr marL="342900" indent="-342900" algn="just">
              <a:buAutoNum type="arabicParenR"/>
            </a:pPr>
            <a:r>
              <a:rPr lang="ru-RU" sz="1600" b="1" dirty="0" smtClean="0">
                <a:solidFill>
                  <a:srgbClr val="1565AA"/>
                </a:solidFill>
              </a:rPr>
              <a:t>не </a:t>
            </a:r>
            <a:r>
              <a:rPr lang="ru-RU" sz="1600" b="1" dirty="0">
                <a:solidFill>
                  <a:srgbClr val="1565AA"/>
                </a:solidFill>
              </a:rPr>
              <a:t>целесообразно заниматься чем-то </a:t>
            </a:r>
            <a:r>
              <a:rPr lang="ru-RU" sz="1600" b="1" dirty="0" smtClean="0">
                <a:solidFill>
                  <a:srgbClr val="1565AA"/>
                </a:solidFill>
              </a:rPr>
              <a:t>новым</a:t>
            </a:r>
            <a:r>
              <a:rPr lang="ru-RU" sz="1600" b="1" dirty="0">
                <a:solidFill>
                  <a:srgbClr val="1565AA"/>
                </a:solidFill>
              </a:rPr>
              <a:t>, поскольку превратить новое в «горячую тему» с </a:t>
            </a:r>
            <a:r>
              <a:rPr lang="ru-RU" sz="1600" b="1" dirty="0" smtClean="0">
                <a:solidFill>
                  <a:srgbClr val="1565AA"/>
                </a:solidFill>
              </a:rPr>
              <a:t>вовлечением</a:t>
            </a:r>
            <a:r>
              <a:rPr lang="en-US" sz="1600" b="1" dirty="0" smtClean="0">
                <a:solidFill>
                  <a:srgbClr val="1565AA"/>
                </a:solidFill>
              </a:rPr>
              <a:t> </a:t>
            </a:r>
            <a:r>
              <a:rPr lang="ru-RU" sz="1600" b="1" dirty="0" smtClean="0">
                <a:solidFill>
                  <a:srgbClr val="1565AA"/>
                </a:solidFill>
              </a:rPr>
              <a:t>большого </a:t>
            </a:r>
            <a:r>
              <a:rPr lang="ru-RU" sz="1600" b="1" dirty="0">
                <a:solidFill>
                  <a:srgbClr val="1565AA"/>
                </a:solidFill>
              </a:rPr>
              <a:t>числа исследователей по всему миру сложно, </a:t>
            </a:r>
            <a:r>
              <a:rPr lang="ru-RU" sz="1600" b="1" dirty="0" smtClean="0">
                <a:solidFill>
                  <a:srgbClr val="1565AA"/>
                </a:solidFill>
              </a:rPr>
              <a:t>а следует </a:t>
            </a:r>
            <a:r>
              <a:rPr lang="ru-RU" sz="1600" b="1" dirty="0">
                <a:solidFill>
                  <a:srgbClr val="1565AA"/>
                </a:solidFill>
              </a:rPr>
              <a:t>примкнуть к </a:t>
            </a:r>
            <a:r>
              <a:rPr lang="ru-RU" sz="1600" b="1" dirty="0" smtClean="0">
                <a:solidFill>
                  <a:srgbClr val="1565AA"/>
                </a:solidFill>
              </a:rPr>
              <a:t>хорошо «раскрученному</a:t>
            </a:r>
            <a:r>
              <a:rPr lang="ru-RU" sz="1600" b="1" dirty="0">
                <a:solidFill>
                  <a:srgbClr val="1565AA"/>
                </a:solidFill>
              </a:rPr>
              <a:t>» </a:t>
            </a:r>
            <a:r>
              <a:rPr lang="ru-RU" sz="1600" b="1" dirty="0" smtClean="0">
                <a:solidFill>
                  <a:srgbClr val="1565AA"/>
                </a:solidFill>
              </a:rPr>
              <a:t>направлению.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4985360" y="3055888"/>
            <a:ext cx="4033378" cy="184665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Резолюция ППФ 2018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</a:rPr>
              <a:t>Провести мониторинг действующих научных школ в университетах и вузах и ознакомить профессиональную общественность регионов с его 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38180180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57"/>
          <p:cNvSpPr>
            <a:spLocks noChangeArrowheads="1"/>
          </p:cNvSpPr>
          <p:nvPr/>
        </p:nvSpPr>
        <p:spPr bwMode="auto">
          <a:xfrm>
            <a:off x="468313" y="484188"/>
            <a:ext cx="5038725" cy="481012"/>
          </a:xfrm>
          <a:prstGeom prst="parallelogram">
            <a:avLst>
              <a:gd name="adj" fmla="val 51746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Образование </a:t>
            </a:r>
            <a:r>
              <a:rPr lang="ru-RU" sz="1600" b="1" dirty="0">
                <a:solidFill>
                  <a:schemeClr val="bg1"/>
                </a:solidFill>
              </a:rPr>
              <a:t>как инструмент манипуляции сознанием</a:t>
            </a:r>
          </a:p>
        </p:txBody>
      </p:sp>
      <p:sp>
        <p:nvSpPr>
          <p:cNvPr id="20482" name="Shape 159"/>
          <p:cNvSpPr>
            <a:spLocks noChangeArrowheads="1"/>
          </p:cNvSpPr>
          <p:nvPr/>
        </p:nvSpPr>
        <p:spPr bwMode="auto">
          <a:xfrm>
            <a:off x="0" y="484188"/>
            <a:ext cx="619125" cy="481012"/>
          </a:xfrm>
          <a:prstGeom prst="parallelogram">
            <a:avLst>
              <a:gd name="adj" fmla="val 39269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0483" name="Shape 160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Shape 1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100" y="442913"/>
            <a:ext cx="19224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255588"/>
            <a:ext cx="11604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7684" y="1143559"/>
            <a:ext cx="7569076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Проблемы дистанционного обучения 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севдолекции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96056" y="1819718"/>
            <a:ext cx="8429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b="1" dirty="0" smtClean="0">
                <a:solidFill>
                  <a:srgbClr val="1565AA"/>
                </a:solidFill>
              </a:rPr>
              <a:t>отсутствие контроля за качеством лекций в интернете и невозможность проверки профессионализма и квалификации лектора</a:t>
            </a:r>
          </a:p>
          <a:p>
            <a:pPr marL="342900" indent="-342900" algn="just">
              <a:buAutoNum type="arabicParenR"/>
            </a:pPr>
            <a:r>
              <a:rPr lang="ru-RU" sz="2000" b="1" dirty="0" smtClean="0">
                <a:solidFill>
                  <a:srgbClr val="1565AA"/>
                </a:solidFill>
              </a:rPr>
              <a:t>отсутствие живого контакта между преподавателем и студентом</a:t>
            </a:r>
          </a:p>
          <a:p>
            <a:pPr marL="342900" indent="-342900" algn="just">
              <a:buAutoNum type="arabicParenR"/>
            </a:pPr>
            <a:r>
              <a:rPr lang="ru-RU" sz="2000" b="1" dirty="0" smtClean="0">
                <a:solidFill>
                  <a:srgbClr val="1565AA"/>
                </a:solidFill>
              </a:rPr>
              <a:t>невозможность 100% контроля над знаниями студентов.</a:t>
            </a:r>
          </a:p>
        </p:txBody>
      </p:sp>
      <p:pic>
        <p:nvPicPr>
          <p:cNvPr id="1026" name="Picture 2" descr="http://3.bp.blogspot.com/_sIRt2VdZdWY/TEXn1vpBjlI/AAAAAAAAAGk/AtstRRwAPXg/w1200-h630-p-k-no-nu/%D1%84%D0%B0%D0%B9%D0%BB%D0%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57713"/>
            <a:ext cx="2908640" cy="21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66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Shape 1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455613"/>
            <a:ext cx="19224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162175" y="2514600"/>
            <a:ext cx="481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ru-RU" sz="3200" b="1">
                <a:solidFill>
                  <a:srgbClr val="2E75B6"/>
                </a:solidFill>
              </a:rPr>
              <a:t>Спасибо за внимание!</a:t>
            </a:r>
          </a:p>
        </p:txBody>
      </p:sp>
      <p:pic>
        <p:nvPicPr>
          <p:cNvPr id="40963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063" y="223838"/>
            <a:ext cx="11604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441</Words>
  <Application>Microsoft Office PowerPoint</Application>
  <PresentationFormat>Экран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SSC</dc:creator>
  <cp:lastModifiedBy>123</cp:lastModifiedBy>
  <cp:revision>160</cp:revision>
  <dcterms:modified xsi:type="dcterms:W3CDTF">2018-01-31T12:41:20Z</dcterms:modified>
</cp:coreProperties>
</file>