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2" r:id="rId3"/>
    <p:sldId id="264" r:id="rId4"/>
    <p:sldId id="275" r:id="rId5"/>
    <p:sldId id="312" r:id="rId6"/>
    <p:sldId id="306" r:id="rId7"/>
    <p:sldId id="299" r:id="rId8"/>
    <p:sldId id="314" r:id="rId9"/>
    <p:sldId id="307" r:id="rId10"/>
    <p:sldId id="263" r:id="rId11"/>
    <p:sldId id="311" r:id="rId12"/>
    <p:sldId id="31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7A3C0-F8F4-47B5-BFCC-177084AB58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8DAA994-45BC-407E-A139-BB09D4A04484}">
      <dgm:prSet/>
      <dgm:spPr/>
      <dgm:t>
        <a:bodyPr/>
        <a:lstStyle/>
        <a:p>
          <a:pPr rtl="0"/>
          <a:r>
            <a:rPr lang="ru-RU" smtClean="0"/>
            <a:t>Принять активное участие в экспертизе федеральных образовательных стандартов и профессиональных стандартов </a:t>
          </a:r>
          <a:endParaRPr lang="ru-RU"/>
        </a:p>
      </dgm:t>
    </dgm:pt>
    <dgm:pt modelId="{0DA2009C-2983-40C1-8620-E2DFD5B8B0E1}" type="parTrans" cxnId="{638387DB-9B5D-4044-8908-502169BF174F}">
      <dgm:prSet/>
      <dgm:spPr/>
      <dgm:t>
        <a:bodyPr/>
        <a:lstStyle/>
        <a:p>
          <a:endParaRPr lang="ru-RU"/>
        </a:p>
      </dgm:t>
    </dgm:pt>
    <dgm:pt modelId="{9ECB8667-B9E1-41B4-9D54-D4F772EEBDAB}" type="sibTrans" cxnId="{638387DB-9B5D-4044-8908-502169BF174F}">
      <dgm:prSet/>
      <dgm:spPr/>
      <dgm:t>
        <a:bodyPr/>
        <a:lstStyle/>
        <a:p>
          <a:endParaRPr lang="ru-RU"/>
        </a:p>
      </dgm:t>
    </dgm:pt>
    <dgm:pt modelId="{36F00FB0-093D-4F6E-B63B-4439E5CDBF9C}" type="pres">
      <dgm:prSet presAssocID="{D867A3C0-F8F4-47B5-BFCC-177084AB58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35D1F4-476F-4938-97C5-8EA75CDCFE48}" type="pres">
      <dgm:prSet presAssocID="{C8DAA994-45BC-407E-A139-BB09D4A04484}" presName="circle1" presStyleLbl="node1" presStyleIdx="0" presStyleCnt="1"/>
      <dgm:spPr/>
    </dgm:pt>
    <dgm:pt modelId="{00F9CCBA-E0DA-4440-A05D-43AB3167909F}" type="pres">
      <dgm:prSet presAssocID="{C8DAA994-45BC-407E-A139-BB09D4A04484}" presName="space" presStyleCnt="0"/>
      <dgm:spPr/>
    </dgm:pt>
    <dgm:pt modelId="{2620C171-0AAD-48AA-B1A0-895F0B3B9C00}" type="pres">
      <dgm:prSet presAssocID="{C8DAA994-45BC-407E-A139-BB09D4A04484}" presName="rect1" presStyleLbl="alignAcc1" presStyleIdx="0" presStyleCnt="1"/>
      <dgm:spPr/>
      <dgm:t>
        <a:bodyPr/>
        <a:lstStyle/>
        <a:p>
          <a:endParaRPr lang="ru-RU"/>
        </a:p>
      </dgm:t>
    </dgm:pt>
    <dgm:pt modelId="{AD863490-281F-4D57-AC3C-13430DB233A1}" type="pres">
      <dgm:prSet presAssocID="{C8DAA994-45BC-407E-A139-BB09D4A0448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387DB-9B5D-4044-8908-502169BF174F}" srcId="{D867A3C0-F8F4-47B5-BFCC-177084AB58EF}" destId="{C8DAA994-45BC-407E-A139-BB09D4A04484}" srcOrd="0" destOrd="0" parTransId="{0DA2009C-2983-40C1-8620-E2DFD5B8B0E1}" sibTransId="{9ECB8667-B9E1-41B4-9D54-D4F772EEBDAB}"/>
    <dgm:cxn modelId="{59C0DF03-F218-4BAE-AD29-290CF0E03558}" type="presOf" srcId="{C8DAA994-45BC-407E-A139-BB09D4A04484}" destId="{2620C171-0AAD-48AA-B1A0-895F0B3B9C00}" srcOrd="0" destOrd="0" presId="urn:microsoft.com/office/officeart/2005/8/layout/target3"/>
    <dgm:cxn modelId="{C8455220-9F9C-4D47-91C0-0DCACBB19E11}" type="presOf" srcId="{D867A3C0-F8F4-47B5-BFCC-177084AB58EF}" destId="{36F00FB0-093D-4F6E-B63B-4439E5CDBF9C}" srcOrd="0" destOrd="0" presId="urn:microsoft.com/office/officeart/2005/8/layout/target3"/>
    <dgm:cxn modelId="{62D4A030-8870-4736-90A2-64A393B96A54}" type="presOf" srcId="{C8DAA994-45BC-407E-A139-BB09D4A04484}" destId="{AD863490-281F-4D57-AC3C-13430DB233A1}" srcOrd="1" destOrd="0" presId="urn:microsoft.com/office/officeart/2005/8/layout/target3"/>
    <dgm:cxn modelId="{291B2BD9-9DCD-4D27-ACBC-3A68C619836B}" type="presParOf" srcId="{36F00FB0-093D-4F6E-B63B-4439E5CDBF9C}" destId="{2735D1F4-476F-4938-97C5-8EA75CDCFE48}" srcOrd="0" destOrd="0" presId="urn:microsoft.com/office/officeart/2005/8/layout/target3"/>
    <dgm:cxn modelId="{365AF48B-6AAD-4886-AA7E-2C1AC481A852}" type="presParOf" srcId="{36F00FB0-093D-4F6E-B63B-4439E5CDBF9C}" destId="{00F9CCBA-E0DA-4440-A05D-43AB3167909F}" srcOrd="1" destOrd="0" presId="urn:microsoft.com/office/officeart/2005/8/layout/target3"/>
    <dgm:cxn modelId="{97498D13-05DE-4E1F-97E0-10E8B4A887B0}" type="presParOf" srcId="{36F00FB0-093D-4F6E-B63B-4439E5CDBF9C}" destId="{2620C171-0AAD-48AA-B1A0-895F0B3B9C00}" srcOrd="2" destOrd="0" presId="urn:microsoft.com/office/officeart/2005/8/layout/target3"/>
    <dgm:cxn modelId="{B81B50C7-82EE-4689-A10A-76797E6DEB96}" type="presParOf" srcId="{36F00FB0-093D-4F6E-B63B-4439E5CDBF9C}" destId="{AD863490-281F-4D57-AC3C-13430DB233A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185A0-A9BD-4C5E-A6C3-657DA526FA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69FBC4-5112-4A54-A1C2-5414F5FD8E34}">
      <dgm:prSet/>
      <dgm:spPr/>
      <dgm:t>
        <a:bodyPr/>
        <a:lstStyle/>
        <a:p>
          <a:pPr rtl="0"/>
          <a:r>
            <a:rPr lang="ru-RU" dirty="0" smtClean="0"/>
            <a:t> Научных проектов</a:t>
          </a:r>
          <a:endParaRPr lang="ru-RU" dirty="0"/>
        </a:p>
      </dgm:t>
    </dgm:pt>
    <dgm:pt modelId="{F9080FEA-AA78-4210-B716-424AAB16828D}" type="parTrans" cxnId="{CAADA9E4-3F05-4E0A-A4C3-2B21B98787AC}">
      <dgm:prSet/>
      <dgm:spPr/>
      <dgm:t>
        <a:bodyPr/>
        <a:lstStyle/>
        <a:p>
          <a:endParaRPr lang="ru-RU"/>
        </a:p>
      </dgm:t>
    </dgm:pt>
    <dgm:pt modelId="{169C011E-FEF5-427D-A82E-406276B43978}" type="sibTrans" cxnId="{CAADA9E4-3F05-4E0A-A4C3-2B21B98787AC}">
      <dgm:prSet/>
      <dgm:spPr/>
      <dgm:t>
        <a:bodyPr/>
        <a:lstStyle/>
        <a:p>
          <a:endParaRPr lang="ru-RU"/>
        </a:p>
      </dgm:t>
    </dgm:pt>
    <dgm:pt modelId="{A8F50119-7FE7-4F6B-A236-27975C94D4C3}">
      <dgm:prSet/>
      <dgm:spPr/>
      <dgm:t>
        <a:bodyPr/>
        <a:lstStyle/>
        <a:p>
          <a:pPr rtl="0"/>
          <a:r>
            <a:rPr lang="ru-RU" dirty="0" smtClean="0"/>
            <a:t> Диссертаций</a:t>
          </a:r>
          <a:endParaRPr lang="ru-RU" dirty="0"/>
        </a:p>
      </dgm:t>
    </dgm:pt>
    <dgm:pt modelId="{48826072-55D4-4EB8-9428-2165D93FD82D}" type="parTrans" cxnId="{13EF1612-97A5-4812-962B-C26BFC274E4A}">
      <dgm:prSet/>
      <dgm:spPr/>
      <dgm:t>
        <a:bodyPr/>
        <a:lstStyle/>
        <a:p>
          <a:endParaRPr lang="ru-RU"/>
        </a:p>
      </dgm:t>
    </dgm:pt>
    <dgm:pt modelId="{DB4A1E66-C63A-437E-B125-1F53F1B3692A}" type="sibTrans" cxnId="{13EF1612-97A5-4812-962B-C26BFC274E4A}">
      <dgm:prSet/>
      <dgm:spPr/>
      <dgm:t>
        <a:bodyPr/>
        <a:lstStyle/>
        <a:p>
          <a:endParaRPr lang="ru-RU"/>
        </a:p>
      </dgm:t>
    </dgm:pt>
    <dgm:pt modelId="{6DDB5DDC-A2B1-4778-BA85-D525E8064CC4}">
      <dgm:prSet/>
      <dgm:spPr/>
      <dgm:t>
        <a:bodyPr/>
        <a:lstStyle/>
        <a:p>
          <a:pPr rtl="0"/>
          <a:r>
            <a:rPr lang="ru-RU" dirty="0" smtClean="0"/>
            <a:t>Монографий</a:t>
          </a:r>
          <a:endParaRPr lang="ru-RU" dirty="0"/>
        </a:p>
      </dgm:t>
    </dgm:pt>
    <dgm:pt modelId="{B558D740-C6D1-40DA-ADED-FC95C9389DF6}" type="parTrans" cxnId="{BBACC9FA-5964-4B3D-B8AA-F83E23351999}">
      <dgm:prSet/>
      <dgm:spPr/>
      <dgm:t>
        <a:bodyPr/>
        <a:lstStyle/>
        <a:p>
          <a:endParaRPr lang="ru-RU"/>
        </a:p>
      </dgm:t>
    </dgm:pt>
    <dgm:pt modelId="{2270BDDF-744B-49CA-8EB0-12C532D1BC67}" type="sibTrans" cxnId="{BBACC9FA-5964-4B3D-B8AA-F83E23351999}">
      <dgm:prSet/>
      <dgm:spPr/>
      <dgm:t>
        <a:bodyPr/>
        <a:lstStyle/>
        <a:p>
          <a:endParaRPr lang="ru-RU"/>
        </a:p>
      </dgm:t>
    </dgm:pt>
    <dgm:pt modelId="{A4AF8A04-6842-4DC0-9B6F-851E0B211A97}" type="pres">
      <dgm:prSet presAssocID="{69B185A0-A9BD-4C5E-A6C3-657DA526FA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74DB0E-1214-48D8-AE29-D04A225458DD}" type="pres">
      <dgm:prSet presAssocID="{B169FBC4-5112-4A54-A1C2-5414F5FD8E34}" presName="parentText" presStyleLbl="node1" presStyleIdx="0" presStyleCnt="3" custScaleY="850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BA80B-647C-4930-B37B-993D09041046}" type="pres">
      <dgm:prSet presAssocID="{169C011E-FEF5-427D-A82E-406276B43978}" presName="spacer" presStyleCnt="0"/>
      <dgm:spPr/>
    </dgm:pt>
    <dgm:pt modelId="{099BB3E1-9E87-46C4-999A-9309B412F71A}" type="pres">
      <dgm:prSet presAssocID="{A8F50119-7FE7-4F6B-A236-27975C94D4C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30E5A-DA67-458D-9567-25989121D8C6}" type="pres">
      <dgm:prSet presAssocID="{DB4A1E66-C63A-437E-B125-1F53F1B3692A}" presName="spacer" presStyleCnt="0"/>
      <dgm:spPr/>
    </dgm:pt>
    <dgm:pt modelId="{8196E769-6941-455B-943D-DADD35D68C6F}" type="pres">
      <dgm:prSet presAssocID="{6DDB5DDC-A2B1-4778-BA85-D525E8064C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674C6-F7AA-4148-BBBE-E4B85CA92315}" type="presOf" srcId="{B169FBC4-5112-4A54-A1C2-5414F5FD8E34}" destId="{7E74DB0E-1214-48D8-AE29-D04A225458DD}" srcOrd="0" destOrd="0" presId="urn:microsoft.com/office/officeart/2005/8/layout/vList2"/>
    <dgm:cxn modelId="{DA82BC72-9660-404B-9BCE-E0DDA8C2E78C}" type="presOf" srcId="{69B185A0-A9BD-4C5E-A6C3-657DA526FACF}" destId="{A4AF8A04-6842-4DC0-9B6F-851E0B211A97}" srcOrd="0" destOrd="0" presId="urn:microsoft.com/office/officeart/2005/8/layout/vList2"/>
    <dgm:cxn modelId="{13EF1612-97A5-4812-962B-C26BFC274E4A}" srcId="{69B185A0-A9BD-4C5E-A6C3-657DA526FACF}" destId="{A8F50119-7FE7-4F6B-A236-27975C94D4C3}" srcOrd="1" destOrd="0" parTransId="{48826072-55D4-4EB8-9428-2165D93FD82D}" sibTransId="{DB4A1E66-C63A-437E-B125-1F53F1B3692A}"/>
    <dgm:cxn modelId="{C59ADB1C-1F67-476B-9F6F-CE68D8AB8924}" type="presOf" srcId="{6DDB5DDC-A2B1-4778-BA85-D525E8064CC4}" destId="{8196E769-6941-455B-943D-DADD35D68C6F}" srcOrd="0" destOrd="0" presId="urn:microsoft.com/office/officeart/2005/8/layout/vList2"/>
    <dgm:cxn modelId="{CAADA9E4-3F05-4E0A-A4C3-2B21B98787AC}" srcId="{69B185A0-A9BD-4C5E-A6C3-657DA526FACF}" destId="{B169FBC4-5112-4A54-A1C2-5414F5FD8E34}" srcOrd="0" destOrd="0" parTransId="{F9080FEA-AA78-4210-B716-424AAB16828D}" sibTransId="{169C011E-FEF5-427D-A82E-406276B43978}"/>
    <dgm:cxn modelId="{BBACC9FA-5964-4B3D-B8AA-F83E23351999}" srcId="{69B185A0-A9BD-4C5E-A6C3-657DA526FACF}" destId="{6DDB5DDC-A2B1-4778-BA85-D525E8064CC4}" srcOrd="2" destOrd="0" parTransId="{B558D740-C6D1-40DA-ADED-FC95C9389DF6}" sibTransId="{2270BDDF-744B-49CA-8EB0-12C532D1BC67}"/>
    <dgm:cxn modelId="{5B93052A-6158-4707-94F4-0B2C1BFCE6B1}" type="presOf" srcId="{A8F50119-7FE7-4F6B-A236-27975C94D4C3}" destId="{099BB3E1-9E87-46C4-999A-9309B412F71A}" srcOrd="0" destOrd="0" presId="urn:microsoft.com/office/officeart/2005/8/layout/vList2"/>
    <dgm:cxn modelId="{951B37E9-941E-4562-93CB-A1EC7107ECA9}" type="presParOf" srcId="{A4AF8A04-6842-4DC0-9B6F-851E0B211A97}" destId="{7E74DB0E-1214-48D8-AE29-D04A225458DD}" srcOrd="0" destOrd="0" presId="urn:microsoft.com/office/officeart/2005/8/layout/vList2"/>
    <dgm:cxn modelId="{D3767B42-3614-4699-8E33-2AE32B4CEC43}" type="presParOf" srcId="{A4AF8A04-6842-4DC0-9B6F-851E0B211A97}" destId="{883BA80B-647C-4930-B37B-993D09041046}" srcOrd="1" destOrd="0" presId="urn:microsoft.com/office/officeart/2005/8/layout/vList2"/>
    <dgm:cxn modelId="{3903A0A4-87ED-4244-B108-62E2045D52EE}" type="presParOf" srcId="{A4AF8A04-6842-4DC0-9B6F-851E0B211A97}" destId="{099BB3E1-9E87-46C4-999A-9309B412F71A}" srcOrd="2" destOrd="0" presId="urn:microsoft.com/office/officeart/2005/8/layout/vList2"/>
    <dgm:cxn modelId="{9010B60E-EF57-4252-89A1-A783A03C95F2}" type="presParOf" srcId="{A4AF8A04-6842-4DC0-9B6F-851E0B211A97}" destId="{CA130E5A-DA67-458D-9567-25989121D8C6}" srcOrd="3" destOrd="0" presId="urn:microsoft.com/office/officeart/2005/8/layout/vList2"/>
    <dgm:cxn modelId="{AF342308-7D44-4017-9F57-1B41CC06FF9D}" type="presParOf" srcId="{A4AF8A04-6842-4DC0-9B6F-851E0B211A97}" destId="{8196E769-6941-455B-943D-DADD35D68C6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4F5E62-0426-4E0B-AE4D-ADE0A48DDA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F25EA-7DAD-41AF-A45A-21296F747572}">
      <dgm:prSet/>
      <dgm:spPr/>
      <dgm:t>
        <a:bodyPr/>
        <a:lstStyle/>
        <a:p>
          <a:pPr rtl="0"/>
          <a:r>
            <a:rPr lang="ru-RU" b="1" dirty="0" smtClean="0"/>
            <a:t>Обобщить и проанализировать опыт взаимодействия вузов, предприятий,  территориальных кластеров</a:t>
          </a:r>
          <a:endParaRPr lang="ru-RU" dirty="0"/>
        </a:p>
      </dgm:t>
    </dgm:pt>
    <dgm:pt modelId="{543603A8-8826-4837-8C73-AC951D1D6AD6}" type="parTrans" cxnId="{2D5020AA-D01B-40F5-9BF6-6DD79C2C2DC1}">
      <dgm:prSet/>
      <dgm:spPr/>
      <dgm:t>
        <a:bodyPr/>
        <a:lstStyle/>
        <a:p>
          <a:endParaRPr lang="ru-RU"/>
        </a:p>
      </dgm:t>
    </dgm:pt>
    <dgm:pt modelId="{63AF974B-D112-48FE-B573-77E245BBCB25}" type="sibTrans" cxnId="{2D5020AA-D01B-40F5-9BF6-6DD79C2C2DC1}">
      <dgm:prSet/>
      <dgm:spPr/>
      <dgm:t>
        <a:bodyPr/>
        <a:lstStyle/>
        <a:p>
          <a:endParaRPr lang="ru-RU"/>
        </a:p>
      </dgm:t>
    </dgm:pt>
    <dgm:pt modelId="{AE7BB0DF-236C-4781-987D-1B5B9A941B0D}" type="pres">
      <dgm:prSet presAssocID="{884F5E62-0426-4E0B-AE4D-ADE0A48DDAA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646883-BCB9-4923-9AB6-8F56382C58BE}" type="pres">
      <dgm:prSet presAssocID="{FAEF25EA-7DAD-41AF-A45A-21296F747572}" presName="horFlow" presStyleCnt="0"/>
      <dgm:spPr/>
    </dgm:pt>
    <dgm:pt modelId="{68A7D303-5008-4941-B240-6123B465C151}" type="pres">
      <dgm:prSet presAssocID="{FAEF25EA-7DAD-41AF-A45A-21296F747572}" presName="bigChev" presStyleLbl="node1" presStyleIdx="0" presStyleCnt="1" custScaleY="120780"/>
      <dgm:spPr/>
      <dgm:t>
        <a:bodyPr/>
        <a:lstStyle/>
        <a:p>
          <a:endParaRPr lang="ru-RU"/>
        </a:p>
      </dgm:t>
    </dgm:pt>
  </dgm:ptLst>
  <dgm:cxnLst>
    <dgm:cxn modelId="{B8101414-E1D0-47AE-97B2-CC2252190658}" type="presOf" srcId="{884F5E62-0426-4E0B-AE4D-ADE0A48DDAA8}" destId="{AE7BB0DF-236C-4781-987D-1B5B9A941B0D}" srcOrd="0" destOrd="0" presId="urn:microsoft.com/office/officeart/2005/8/layout/lProcess3"/>
    <dgm:cxn modelId="{5274F113-4B83-4410-92BE-B421BB92A634}" type="presOf" srcId="{FAEF25EA-7DAD-41AF-A45A-21296F747572}" destId="{68A7D303-5008-4941-B240-6123B465C151}" srcOrd="0" destOrd="0" presId="urn:microsoft.com/office/officeart/2005/8/layout/lProcess3"/>
    <dgm:cxn modelId="{2D5020AA-D01B-40F5-9BF6-6DD79C2C2DC1}" srcId="{884F5E62-0426-4E0B-AE4D-ADE0A48DDAA8}" destId="{FAEF25EA-7DAD-41AF-A45A-21296F747572}" srcOrd="0" destOrd="0" parTransId="{543603A8-8826-4837-8C73-AC951D1D6AD6}" sibTransId="{63AF974B-D112-48FE-B573-77E245BBCB25}"/>
    <dgm:cxn modelId="{55323E89-81B0-4322-8146-02B50BA14840}" type="presParOf" srcId="{AE7BB0DF-236C-4781-987D-1B5B9A941B0D}" destId="{2B646883-BCB9-4923-9AB6-8F56382C58BE}" srcOrd="0" destOrd="0" presId="urn:microsoft.com/office/officeart/2005/8/layout/lProcess3"/>
    <dgm:cxn modelId="{22445AF3-349C-46BA-8414-A05B1839AB3A}" type="presParOf" srcId="{2B646883-BCB9-4923-9AB6-8F56382C58BE}" destId="{68A7D303-5008-4941-B240-6123B465C15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F8A9CD-3450-4C1F-8E1E-BDAC645FD6B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2524E-E260-421A-B627-2BACD3C32374}">
      <dgm:prSet/>
      <dgm:spPr/>
      <dgm:t>
        <a:bodyPr/>
        <a:lstStyle/>
        <a:p>
          <a:pPr rtl="0"/>
          <a:r>
            <a:rPr lang="ru-RU" dirty="0" smtClean="0"/>
            <a:t>Приоритет интересов пациента при оказании медицинской помощи реализуется путем:</a:t>
          </a:r>
          <a:endParaRPr lang="ru-RU" dirty="0"/>
        </a:p>
      </dgm:t>
    </dgm:pt>
    <dgm:pt modelId="{CC089ACE-E8E4-4ECD-96EB-ED97B8F8CBEC}" type="parTrans" cxnId="{BE160561-F6C0-4B8E-8399-A1735257B09B}">
      <dgm:prSet/>
      <dgm:spPr/>
      <dgm:t>
        <a:bodyPr/>
        <a:lstStyle/>
        <a:p>
          <a:endParaRPr lang="ru-RU"/>
        </a:p>
      </dgm:t>
    </dgm:pt>
    <dgm:pt modelId="{26E1361A-E296-4446-B81B-0DDBE388D688}" type="sibTrans" cxnId="{BE160561-F6C0-4B8E-8399-A1735257B09B}">
      <dgm:prSet/>
      <dgm:spPr/>
      <dgm:t>
        <a:bodyPr/>
        <a:lstStyle/>
        <a:p>
          <a:endParaRPr lang="ru-RU"/>
        </a:p>
      </dgm:t>
    </dgm:pt>
    <dgm:pt modelId="{CB49B4AE-2AFF-4113-9D16-E7C6BF2C301A}">
      <dgm:prSet/>
      <dgm:spPr/>
      <dgm:t>
        <a:bodyPr/>
        <a:lstStyle/>
        <a:p>
          <a:pPr rtl="0"/>
          <a:r>
            <a:rPr lang="ru-RU" dirty="0" smtClean="0"/>
            <a:t>соблюдения этических и моральных норм, а также уважительного и гуманного  отношения со стороны медицинских работников и иных работников медицинской организации</a:t>
          </a:r>
          <a:endParaRPr lang="ru-RU" dirty="0"/>
        </a:p>
      </dgm:t>
    </dgm:pt>
    <dgm:pt modelId="{9BA9DAFC-B4CA-47E1-A71D-47D351B3E9B6}" type="parTrans" cxnId="{F7AE673B-FF87-4CA9-999E-E57D0CF1A153}">
      <dgm:prSet/>
      <dgm:spPr/>
      <dgm:t>
        <a:bodyPr/>
        <a:lstStyle/>
        <a:p>
          <a:endParaRPr lang="ru-RU"/>
        </a:p>
      </dgm:t>
    </dgm:pt>
    <dgm:pt modelId="{B58B68EB-9FBD-48AA-AB72-8F41262BAF16}" type="sibTrans" cxnId="{F7AE673B-FF87-4CA9-999E-E57D0CF1A153}">
      <dgm:prSet/>
      <dgm:spPr/>
      <dgm:t>
        <a:bodyPr/>
        <a:lstStyle/>
        <a:p>
          <a:endParaRPr lang="ru-RU"/>
        </a:p>
      </dgm:t>
    </dgm:pt>
    <dgm:pt modelId="{46F4DBB2-E599-480F-89F0-F97693837C96}" type="pres">
      <dgm:prSet presAssocID="{33F8A9CD-3450-4C1F-8E1E-BDAC645FD6B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7CA0F8-5212-4079-9EBC-949811D4B2D3}" type="pres">
      <dgm:prSet presAssocID="{3902524E-E260-421A-B627-2BACD3C32374}" presName="circle1" presStyleLbl="node1" presStyleIdx="0" presStyleCnt="2"/>
      <dgm:spPr/>
    </dgm:pt>
    <dgm:pt modelId="{E440D295-884A-42FA-8B66-8803CF721C38}" type="pres">
      <dgm:prSet presAssocID="{3902524E-E260-421A-B627-2BACD3C32374}" presName="space" presStyleCnt="0"/>
      <dgm:spPr/>
    </dgm:pt>
    <dgm:pt modelId="{683BF697-30BC-4122-8FBC-DB234F338947}" type="pres">
      <dgm:prSet presAssocID="{3902524E-E260-421A-B627-2BACD3C32374}" presName="rect1" presStyleLbl="alignAcc1" presStyleIdx="0" presStyleCnt="2"/>
      <dgm:spPr/>
      <dgm:t>
        <a:bodyPr/>
        <a:lstStyle/>
        <a:p>
          <a:endParaRPr lang="ru-RU"/>
        </a:p>
      </dgm:t>
    </dgm:pt>
    <dgm:pt modelId="{BEC23257-7F50-4B45-8576-7605589A986D}" type="pres">
      <dgm:prSet presAssocID="{CB49B4AE-2AFF-4113-9D16-E7C6BF2C301A}" presName="vertSpace2" presStyleLbl="node1" presStyleIdx="0" presStyleCnt="2"/>
      <dgm:spPr/>
    </dgm:pt>
    <dgm:pt modelId="{EC519D3E-9B4C-4514-A4C3-D7DFCF82BB3E}" type="pres">
      <dgm:prSet presAssocID="{CB49B4AE-2AFF-4113-9D16-E7C6BF2C301A}" presName="circle2" presStyleLbl="node1" presStyleIdx="1" presStyleCnt="2"/>
      <dgm:spPr/>
    </dgm:pt>
    <dgm:pt modelId="{A1FCDF26-C441-44FB-A500-E6ABA8278AED}" type="pres">
      <dgm:prSet presAssocID="{CB49B4AE-2AFF-4113-9D16-E7C6BF2C301A}" presName="rect2" presStyleLbl="alignAcc1" presStyleIdx="1" presStyleCnt="2"/>
      <dgm:spPr/>
      <dgm:t>
        <a:bodyPr/>
        <a:lstStyle/>
        <a:p>
          <a:endParaRPr lang="ru-RU"/>
        </a:p>
      </dgm:t>
    </dgm:pt>
    <dgm:pt modelId="{AABEC60B-DBF3-481D-8770-7EA3C81952D0}" type="pres">
      <dgm:prSet presAssocID="{3902524E-E260-421A-B627-2BACD3C3237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A4231-1300-4121-864C-6E74F459BE37}" type="pres">
      <dgm:prSet presAssocID="{CB49B4AE-2AFF-4113-9D16-E7C6BF2C301A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969B2-C4E7-4350-90EF-F22A4CF792CE}" type="presOf" srcId="{CB49B4AE-2AFF-4113-9D16-E7C6BF2C301A}" destId="{A1FCDF26-C441-44FB-A500-E6ABA8278AED}" srcOrd="0" destOrd="0" presId="urn:microsoft.com/office/officeart/2005/8/layout/target3"/>
    <dgm:cxn modelId="{BE160561-F6C0-4B8E-8399-A1735257B09B}" srcId="{33F8A9CD-3450-4C1F-8E1E-BDAC645FD6B2}" destId="{3902524E-E260-421A-B627-2BACD3C32374}" srcOrd="0" destOrd="0" parTransId="{CC089ACE-E8E4-4ECD-96EB-ED97B8F8CBEC}" sibTransId="{26E1361A-E296-4446-B81B-0DDBE388D688}"/>
    <dgm:cxn modelId="{C11B2E76-A12A-4403-9B19-7A4DE364A130}" type="presOf" srcId="{3902524E-E260-421A-B627-2BACD3C32374}" destId="{AABEC60B-DBF3-481D-8770-7EA3C81952D0}" srcOrd="1" destOrd="0" presId="urn:microsoft.com/office/officeart/2005/8/layout/target3"/>
    <dgm:cxn modelId="{F7AE673B-FF87-4CA9-999E-E57D0CF1A153}" srcId="{33F8A9CD-3450-4C1F-8E1E-BDAC645FD6B2}" destId="{CB49B4AE-2AFF-4113-9D16-E7C6BF2C301A}" srcOrd="1" destOrd="0" parTransId="{9BA9DAFC-B4CA-47E1-A71D-47D351B3E9B6}" sibTransId="{B58B68EB-9FBD-48AA-AB72-8F41262BAF16}"/>
    <dgm:cxn modelId="{00B38C48-A121-44B0-A45C-522CF183C52D}" type="presOf" srcId="{3902524E-E260-421A-B627-2BACD3C32374}" destId="{683BF697-30BC-4122-8FBC-DB234F338947}" srcOrd="0" destOrd="0" presId="urn:microsoft.com/office/officeart/2005/8/layout/target3"/>
    <dgm:cxn modelId="{2BA969DC-895F-4CE7-83CB-F3BAC13285AF}" type="presOf" srcId="{CB49B4AE-2AFF-4113-9D16-E7C6BF2C301A}" destId="{5F7A4231-1300-4121-864C-6E74F459BE37}" srcOrd="1" destOrd="0" presId="urn:microsoft.com/office/officeart/2005/8/layout/target3"/>
    <dgm:cxn modelId="{24F5FBB4-903F-4012-9962-387B857BC933}" type="presOf" srcId="{33F8A9CD-3450-4C1F-8E1E-BDAC645FD6B2}" destId="{46F4DBB2-E599-480F-89F0-F97693837C96}" srcOrd="0" destOrd="0" presId="urn:microsoft.com/office/officeart/2005/8/layout/target3"/>
    <dgm:cxn modelId="{EEC54ACB-CD86-401D-899A-2F3899A13293}" type="presParOf" srcId="{46F4DBB2-E599-480F-89F0-F97693837C96}" destId="{4A7CA0F8-5212-4079-9EBC-949811D4B2D3}" srcOrd="0" destOrd="0" presId="urn:microsoft.com/office/officeart/2005/8/layout/target3"/>
    <dgm:cxn modelId="{DBD3C434-E433-4BC0-B837-D29910086176}" type="presParOf" srcId="{46F4DBB2-E599-480F-89F0-F97693837C96}" destId="{E440D295-884A-42FA-8B66-8803CF721C38}" srcOrd="1" destOrd="0" presId="urn:microsoft.com/office/officeart/2005/8/layout/target3"/>
    <dgm:cxn modelId="{7693283A-F2D8-4DDF-B120-116535F644BE}" type="presParOf" srcId="{46F4DBB2-E599-480F-89F0-F97693837C96}" destId="{683BF697-30BC-4122-8FBC-DB234F338947}" srcOrd="2" destOrd="0" presId="urn:microsoft.com/office/officeart/2005/8/layout/target3"/>
    <dgm:cxn modelId="{B8A2F7DE-F6D0-4640-B6DF-A244E1D16734}" type="presParOf" srcId="{46F4DBB2-E599-480F-89F0-F97693837C96}" destId="{BEC23257-7F50-4B45-8576-7605589A986D}" srcOrd="3" destOrd="0" presId="urn:microsoft.com/office/officeart/2005/8/layout/target3"/>
    <dgm:cxn modelId="{A7494BAE-1278-4C1C-8B80-66AC8771EFB9}" type="presParOf" srcId="{46F4DBB2-E599-480F-89F0-F97693837C96}" destId="{EC519D3E-9B4C-4514-A4C3-D7DFCF82BB3E}" srcOrd="4" destOrd="0" presId="urn:microsoft.com/office/officeart/2005/8/layout/target3"/>
    <dgm:cxn modelId="{7D79A3F5-F131-41BA-A828-217EC573F280}" type="presParOf" srcId="{46F4DBB2-E599-480F-89F0-F97693837C96}" destId="{A1FCDF26-C441-44FB-A500-E6ABA8278AED}" srcOrd="5" destOrd="0" presId="urn:microsoft.com/office/officeart/2005/8/layout/target3"/>
    <dgm:cxn modelId="{F430E35D-7460-405C-BA28-29C34108D314}" type="presParOf" srcId="{46F4DBB2-E599-480F-89F0-F97693837C96}" destId="{AABEC60B-DBF3-481D-8770-7EA3C81952D0}" srcOrd="6" destOrd="0" presId="urn:microsoft.com/office/officeart/2005/8/layout/target3"/>
    <dgm:cxn modelId="{1730F7D1-0EA6-4DA9-B32F-E9489919C52F}" type="presParOf" srcId="{46F4DBB2-E599-480F-89F0-F97693837C96}" destId="{5F7A4231-1300-4121-864C-6E74F459BE37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5D1F4-476F-4938-97C5-8EA75CDCFE4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0C171-0AAD-48AA-B1A0-895F0B3B9C0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Принять активное участие в экспертизе федеральных образовательных стандартов и профессиональных стандартов </a:t>
          </a:r>
          <a:endParaRPr lang="ru-RU" sz="4200" kern="1200"/>
        </a:p>
      </dsp:txBody>
      <dsp:txXfrm>
        <a:off x="2262981" y="0"/>
        <a:ext cx="5966618" cy="4525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4DB0E-1214-48D8-AE29-D04A225458DD}">
      <dsp:nvSpPr>
        <dsp:cNvPr id="0" name=""/>
        <dsp:cNvSpPr/>
      </dsp:nvSpPr>
      <dsp:spPr>
        <a:xfrm>
          <a:off x="0" y="16911"/>
          <a:ext cx="8075240" cy="1060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 Научных проектов</a:t>
          </a:r>
          <a:endParaRPr lang="ru-RU" sz="4400" kern="1200" dirty="0"/>
        </a:p>
      </dsp:txBody>
      <dsp:txXfrm>
        <a:off x="51777" y="68688"/>
        <a:ext cx="7971686" cy="957094"/>
      </dsp:txXfrm>
    </dsp:sp>
    <dsp:sp modelId="{099BB3E1-9E87-46C4-999A-9309B412F71A}">
      <dsp:nvSpPr>
        <dsp:cNvPr id="0" name=""/>
        <dsp:cNvSpPr/>
      </dsp:nvSpPr>
      <dsp:spPr>
        <a:xfrm>
          <a:off x="0" y="1227320"/>
          <a:ext cx="8075240" cy="1247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 Диссертаций</a:t>
          </a:r>
          <a:endParaRPr lang="ru-RU" sz="4400" kern="1200" dirty="0"/>
        </a:p>
      </dsp:txBody>
      <dsp:txXfrm>
        <a:off x="60884" y="1288204"/>
        <a:ext cx="7953472" cy="1125452"/>
      </dsp:txXfrm>
    </dsp:sp>
    <dsp:sp modelId="{8196E769-6941-455B-943D-DADD35D68C6F}">
      <dsp:nvSpPr>
        <dsp:cNvPr id="0" name=""/>
        <dsp:cNvSpPr/>
      </dsp:nvSpPr>
      <dsp:spPr>
        <a:xfrm>
          <a:off x="0" y="2624300"/>
          <a:ext cx="8075240" cy="1247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Монографий</a:t>
          </a:r>
          <a:endParaRPr lang="ru-RU" sz="4400" kern="1200" dirty="0"/>
        </a:p>
      </dsp:txBody>
      <dsp:txXfrm>
        <a:off x="60884" y="2685184"/>
        <a:ext cx="7953472" cy="1125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7D303-5008-4941-B240-6123B465C151}">
      <dsp:nvSpPr>
        <dsp:cNvPr id="0" name=""/>
        <dsp:cNvSpPr/>
      </dsp:nvSpPr>
      <dsp:spPr>
        <a:xfrm>
          <a:off x="1959" y="945"/>
          <a:ext cx="4009565" cy="1937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Обобщить и проанализировать опыт взаимодействия вузов, предприятий,  территориальных кластеров</a:t>
          </a:r>
          <a:endParaRPr lang="ru-RU" sz="1800" kern="1200" dirty="0"/>
        </a:p>
      </dsp:txBody>
      <dsp:txXfrm>
        <a:off x="970510" y="945"/>
        <a:ext cx="2072464" cy="1937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CA0F8-5212-4079-9EBC-949811D4B2D3}">
      <dsp:nvSpPr>
        <dsp:cNvPr id="0" name=""/>
        <dsp:cNvSpPr/>
      </dsp:nvSpPr>
      <dsp:spPr>
        <a:xfrm>
          <a:off x="0" y="0"/>
          <a:ext cx="2762790" cy="27627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F697-30BC-4122-8FBC-DB234F338947}">
      <dsp:nvSpPr>
        <dsp:cNvPr id="0" name=""/>
        <dsp:cNvSpPr/>
      </dsp:nvSpPr>
      <dsp:spPr>
        <a:xfrm>
          <a:off x="1381395" y="0"/>
          <a:ext cx="4439852" cy="27627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Приоритет интересов пациента при оказании медицинской помощи реализуется путем:</a:t>
          </a:r>
          <a:endParaRPr lang="ru-RU" sz="1700" kern="1200" dirty="0"/>
        </a:p>
      </dsp:txBody>
      <dsp:txXfrm>
        <a:off x="1381395" y="0"/>
        <a:ext cx="4439852" cy="1312325"/>
      </dsp:txXfrm>
    </dsp:sp>
    <dsp:sp modelId="{EC519D3E-9B4C-4514-A4C3-D7DFCF82BB3E}">
      <dsp:nvSpPr>
        <dsp:cNvPr id="0" name=""/>
        <dsp:cNvSpPr/>
      </dsp:nvSpPr>
      <dsp:spPr>
        <a:xfrm>
          <a:off x="725232" y="1312325"/>
          <a:ext cx="1312325" cy="13123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CDF26-C441-44FB-A500-E6ABA8278AED}">
      <dsp:nvSpPr>
        <dsp:cNvPr id="0" name=""/>
        <dsp:cNvSpPr/>
      </dsp:nvSpPr>
      <dsp:spPr>
        <a:xfrm>
          <a:off x="1381395" y="1312325"/>
          <a:ext cx="4439852" cy="1312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соблюдения этических и моральных норм, а также уважительного и гуманного  отношения со стороны медицинских работников и иных работников медицинской организации</a:t>
          </a:r>
          <a:endParaRPr lang="ru-RU" sz="1700" kern="1200" dirty="0"/>
        </a:p>
      </dsp:txBody>
      <dsp:txXfrm>
        <a:off x="1381395" y="1312325"/>
        <a:ext cx="4439852" cy="1312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3AEFC-2CF7-4612-9B7A-63943D32338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34A7A-BB64-4229-8F4E-1900317A8F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57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1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9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1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88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7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8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5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52A-707D-4CA2-82CE-C5524B299C7E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5CFB-EDFB-44E7-AB57-459FB6EB3C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5.png"/><Relationship Id="rId7" Type="http://schemas.openxmlformats.org/officeDocument/2006/relationships/diagramData" Target="../diagrams/data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microsoft.com/office/2007/relationships/diagramDrawing" Target="../diagrams/drawing3.xml"/><Relationship Id="rId5" Type="http://schemas.openxmlformats.org/officeDocument/2006/relationships/image" Target="../media/image7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6.png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352928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Российского профессорского собрания в развитии медицинского образования и науки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А.Л.Хохлов</a:t>
            </a:r>
            <a:endParaRPr lang="ru-RU" dirty="0" smtClean="0"/>
          </a:p>
          <a:p>
            <a:r>
              <a:rPr lang="ru-RU" dirty="0" smtClean="0"/>
              <a:t>Член-корреспондент РАН, профессор, зав. кафедрой клинической фармакологии ЯГМУ</a:t>
            </a:r>
            <a:endParaRPr lang="ru-RU" dirty="0"/>
          </a:p>
        </p:txBody>
      </p:sp>
      <p:pic>
        <p:nvPicPr>
          <p:cNvPr id="4" name="Содержимое 6" descr="Logo_r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630" y="116632"/>
            <a:ext cx="1847098" cy="151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6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31224" cy="36056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6997700" algn="l"/>
              </a:tabLst>
              <a:defRPr/>
            </a:pPr>
            <a:r>
              <a:rPr lang="ru-RU" sz="2700" b="1" dirty="0" smtClean="0"/>
              <a:t>Основные принципы охраны здоровья граждан:</a:t>
            </a:r>
            <a:r>
              <a:rPr lang="ru-RU" sz="2700" dirty="0" smtClean="0"/>
              <a:t>«</a:t>
            </a:r>
            <a:r>
              <a:rPr lang="ru-RU" sz="2700" b="1" dirty="0" smtClean="0"/>
              <a:t>приоритет </a:t>
            </a:r>
            <a:r>
              <a:rPr lang="ru-RU" sz="2700" b="1" dirty="0"/>
              <a:t>интересов пациента»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СТ.6 П.2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2143116"/>
          <a:ext cx="5821248" cy="2762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194" name="Picture 2" descr="http://socpatron.ru/images/8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1628800"/>
            <a:ext cx="2016224" cy="1409117"/>
          </a:xfrm>
          <a:prstGeom prst="rect">
            <a:avLst/>
          </a:prstGeom>
          <a:noFill/>
        </p:spPr>
      </p:pic>
      <p:pic>
        <p:nvPicPr>
          <p:cNvPr id="8198" name="Picture 6" descr="https://im0-tub-ru.yandex.net/i?id=cbd639711bfb263955430c299016c8e9&amp;n=33&amp;h=215&amp;w=3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4869160"/>
            <a:ext cx="1994781" cy="1327796"/>
          </a:xfrm>
          <a:prstGeom prst="rect">
            <a:avLst/>
          </a:prstGeom>
          <a:noFill/>
        </p:spPr>
      </p:pic>
      <p:pic>
        <p:nvPicPr>
          <p:cNvPr id="12290" name="Picture 2" descr="https://static.medportal.ru/pic/mednovosti/news/2016/02/04/007chelyab/chelyab_500x375.jp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00192" y="3068960"/>
            <a:ext cx="2160240" cy="1782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149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В.В.Вересаев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4857784" cy="4786346"/>
          </a:xfrm>
        </p:spPr>
        <p:txBody>
          <a:bodyPr/>
          <a:lstStyle/>
          <a:p>
            <a:r>
              <a:rPr lang="ru-RU" dirty="0" smtClean="0"/>
              <a:t>В настоящее время "научиться медицине", т. е. врачебному искусству, так же невозможно, как научиться поэзии или искусству сценическому»</a:t>
            </a:r>
            <a:endParaRPr lang="ru-RU" dirty="0"/>
          </a:p>
        </p:txBody>
      </p:sp>
      <p:pic>
        <p:nvPicPr>
          <p:cNvPr id="1026" name="Picture 2" descr="Vikenty Vikentyevich Veresa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3" y="1443204"/>
            <a:ext cx="280831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образовательные программы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Содержимое 6" descr="Logo_r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80928"/>
            <a:ext cx="2277176" cy="1761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6318" y="274638"/>
            <a:ext cx="6122146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сообщества и клинические руководства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Разрабатываются законопроекты, направленные на «смену </a:t>
            </a:r>
            <a:r>
              <a:rPr lang="ru-RU" dirty="0"/>
              <a:t>стандартов оказания медицинской помощи на новую правовую форму – клинические руководства», которые «можно назвать и протоколами ведения больных…»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dirty="0" err="1" smtClean="0"/>
              <a:t>В.И.Скворцова</a:t>
            </a:r>
            <a:r>
              <a:rPr lang="ru-RU" dirty="0" smtClean="0"/>
              <a:t>, 2016)</a:t>
            </a:r>
            <a:endParaRPr lang="ru-RU" dirty="0"/>
          </a:p>
        </p:txBody>
      </p:sp>
      <p:pic>
        <p:nvPicPr>
          <p:cNvPr id="307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4624"/>
            <a:ext cx="2302790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3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&amp;Scy;&amp;ocy;&amp;vcy;&amp;rcy;&amp;iecy;&amp;mcy;&amp;iecy;&amp;ncy;&amp;ncy;&amp;ycy;&amp;iecy; &amp;tcy;&amp;rcy;&amp;iecy;&amp;bcy;&amp;ocy;&amp;vcy;&amp;acy;&amp;ncy;&amp;icy;&amp;yacy; &amp;kcy; &amp;ocy;&amp;bcy;&amp;rcy;&amp;acy;&amp;zcy;&amp;ocy;&amp;vcy;&amp;acy;&amp;ncy;&amp;icy;&amp;y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14290"/>
            <a:ext cx="8548698" cy="635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Резолюция форума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8319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6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научных исследований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6" descr="Logo_r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80928"/>
            <a:ext cx="2277176" cy="1761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19298" cy="1282154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Общественная экспертиза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958276"/>
              </p:ext>
            </p:extLst>
          </p:nvPr>
        </p:nvGraphicFramePr>
        <p:xfrm>
          <a:off x="457200" y="1700808"/>
          <a:ext cx="80752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8233" y="721818"/>
            <a:ext cx="3519671" cy="4898012"/>
          </a:xfrm>
          <a:custGeom>
            <a:avLst/>
            <a:gdLst/>
            <a:ahLst/>
            <a:cxnLst/>
            <a:rect l="l" t="t" r="r" b="b"/>
            <a:pathLst>
              <a:path w="5131435" h="5555615">
                <a:moveTo>
                  <a:pt x="2365862" y="0"/>
                </a:moveTo>
                <a:lnTo>
                  <a:pt x="2013548" y="0"/>
                </a:lnTo>
                <a:lnTo>
                  <a:pt x="1" y="1162430"/>
                </a:lnTo>
                <a:lnTo>
                  <a:pt x="0" y="4134993"/>
                </a:lnTo>
                <a:lnTo>
                  <a:pt x="1238719" y="4850028"/>
                </a:lnTo>
                <a:lnTo>
                  <a:pt x="1238719" y="4851552"/>
                </a:lnTo>
                <a:lnTo>
                  <a:pt x="2458400" y="5555564"/>
                </a:lnTo>
                <a:lnTo>
                  <a:pt x="2673199" y="5555564"/>
                </a:lnTo>
                <a:lnTo>
                  <a:pt x="2917676" y="5414518"/>
                </a:lnTo>
                <a:lnTo>
                  <a:pt x="2565704" y="5414518"/>
                </a:lnTo>
                <a:lnTo>
                  <a:pt x="1501749" y="4800181"/>
                </a:lnTo>
                <a:lnTo>
                  <a:pt x="1767487" y="4646739"/>
                </a:lnTo>
                <a:lnTo>
                  <a:pt x="1238719" y="4646739"/>
                </a:lnTo>
                <a:lnTo>
                  <a:pt x="176491" y="4033444"/>
                </a:lnTo>
                <a:lnTo>
                  <a:pt x="176491" y="2801328"/>
                </a:lnTo>
                <a:lnTo>
                  <a:pt x="537355" y="2801328"/>
                </a:lnTo>
                <a:lnTo>
                  <a:pt x="272783" y="2648648"/>
                </a:lnTo>
                <a:lnTo>
                  <a:pt x="527769" y="2501341"/>
                </a:lnTo>
                <a:lnTo>
                  <a:pt x="176491" y="2501341"/>
                </a:lnTo>
                <a:lnTo>
                  <a:pt x="176491" y="1263840"/>
                </a:lnTo>
                <a:lnTo>
                  <a:pt x="1237018" y="651497"/>
                </a:lnTo>
                <a:lnTo>
                  <a:pt x="1415161" y="651497"/>
                </a:lnTo>
                <a:lnTo>
                  <a:pt x="1415161" y="650443"/>
                </a:lnTo>
                <a:lnTo>
                  <a:pt x="1767411" y="650443"/>
                </a:lnTo>
                <a:lnTo>
                  <a:pt x="1503197" y="497878"/>
                </a:lnTo>
                <a:lnTo>
                  <a:pt x="2365862" y="0"/>
                </a:lnTo>
                <a:close/>
              </a:path>
              <a:path w="5131435" h="5555615">
                <a:moveTo>
                  <a:pt x="2918192" y="4185894"/>
                </a:moveTo>
                <a:lnTo>
                  <a:pt x="2565603" y="4185894"/>
                </a:lnTo>
                <a:lnTo>
                  <a:pt x="3629698" y="4800181"/>
                </a:lnTo>
                <a:lnTo>
                  <a:pt x="2565704" y="5414518"/>
                </a:lnTo>
                <a:lnTo>
                  <a:pt x="2917676" y="5414518"/>
                </a:lnTo>
                <a:lnTo>
                  <a:pt x="3892765" y="4851552"/>
                </a:lnTo>
                <a:lnTo>
                  <a:pt x="3892765" y="4850270"/>
                </a:lnTo>
                <a:lnTo>
                  <a:pt x="4244768" y="4646739"/>
                </a:lnTo>
                <a:lnTo>
                  <a:pt x="3716147" y="4646739"/>
                </a:lnTo>
                <a:lnTo>
                  <a:pt x="2918192" y="4185894"/>
                </a:lnTo>
                <a:close/>
              </a:path>
              <a:path w="5131435" h="5555615">
                <a:moveTo>
                  <a:pt x="537355" y="2801328"/>
                </a:moveTo>
                <a:lnTo>
                  <a:pt x="176491" y="2801328"/>
                </a:lnTo>
                <a:lnTo>
                  <a:pt x="1238719" y="3414382"/>
                </a:lnTo>
                <a:lnTo>
                  <a:pt x="1238719" y="4646739"/>
                </a:lnTo>
                <a:lnTo>
                  <a:pt x="1415161" y="4646739"/>
                </a:lnTo>
                <a:lnTo>
                  <a:pt x="1415161" y="3516389"/>
                </a:lnTo>
                <a:lnTo>
                  <a:pt x="1767305" y="3516389"/>
                </a:lnTo>
                <a:lnTo>
                  <a:pt x="1508925" y="3367151"/>
                </a:lnTo>
                <a:lnTo>
                  <a:pt x="1510157" y="3366452"/>
                </a:lnTo>
                <a:lnTo>
                  <a:pt x="1415161" y="3311449"/>
                </a:lnTo>
                <a:lnTo>
                  <a:pt x="1415161" y="3206001"/>
                </a:lnTo>
                <a:lnTo>
                  <a:pt x="1238719" y="3206001"/>
                </a:lnTo>
                <a:lnTo>
                  <a:pt x="537355" y="2801328"/>
                </a:lnTo>
                <a:close/>
              </a:path>
              <a:path w="5131435" h="5555615">
                <a:moveTo>
                  <a:pt x="1767305" y="3516389"/>
                </a:moveTo>
                <a:lnTo>
                  <a:pt x="1415161" y="3516389"/>
                </a:lnTo>
                <a:lnTo>
                  <a:pt x="2394127" y="4081615"/>
                </a:lnTo>
                <a:lnTo>
                  <a:pt x="1415161" y="4646739"/>
                </a:lnTo>
                <a:lnTo>
                  <a:pt x="1767487" y="4646739"/>
                </a:lnTo>
                <a:lnTo>
                  <a:pt x="2565603" y="4185894"/>
                </a:lnTo>
                <a:lnTo>
                  <a:pt x="2918192" y="4185894"/>
                </a:lnTo>
                <a:lnTo>
                  <a:pt x="2737434" y="4081500"/>
                </a:lnTo>
                <a:lnTo>
                  <a:pt x="2978485" y="3942308"/>
                </a:lnTo>
                <a:lnTo>
                  <a:pt x="2502712" y="3942308"/>
                </a:lnTo>
                <a:lnTo>
                  <a:pt x="1767305" y="3516389"/>
                </a:lnTo>
                <a:close/>
              </a:path>
              <a:path w="5131435" h="5555615">
                <a:moveTo>
                  <a:pt x="3892880" y="3516389"/>
                </a:moveTo>
                <a:lnTo>
                  <a:pt x="3716147" y="3516389"/>
                </a:lnTo>
                <a:lnTo>
                  <a:pt x="3716147" y="4646739"/>
                </a:lnTo>
                <a:lnTo>
                  <a:pt x="4244768" y="4646739"/>
                </a:lnTo>
                <a:lnTo>
                  <a:pt x="4244965" y="4646625"/>
                </a:lnTo>
                <a:lnTo>
                  <a:pt x="3892880" y="4646625"/>
                </a:lnTo>
                <a:lnTo>
                  <a:pt x="3892880" y="3516389"/>
                </a:lnTo>
                <a:close/>
              </a:path>
              <a:path w="5131435" h="5555615">
                <a:moveTo>
                  <a:pt x="5131433" y="2801099"/>
                </a:moveTo>
                <a:lnTo>
                  <a:pt x="4955044" y="2801099"/>
                </a:lnTo>
                <a:lnTo>
                  <a:pt x="4955044" y="4033444"/>
                </a:lnTo>
                <a:lnTo>
                  <a:pt x="3892880" y="4646625"/>
                </a:lnTo>
                <a:lnTo>
                  <a:pt x="4244965" y="4646625"/>
                </a:lnTo>
                <a:lnTo>
                  <a:pt x="5131433" y="4134701"/>
                </a:lnTo>
                <a:lnTo>
                  <a:pt x="5131433" y="2801099"/>
                </a:lnTo>
                <a:close/>
              </a:path>
              <a:path w="5131435" h="5555615">
                <a:moveTo>
                  <a:pt x="1730666" y="2061642"/>
                </a:moveTo>
                <a:lnTo>
                  <a:pt x="1415161" y="2061642"/>
                </a:lnTo>
                <a:lnTo>
                  <a:pt x="2502954" y="2677312"/>
                </a:lnTo>
                <a:lnTo>
                  <a:pt x="2502712" y="3942308"/>
                </a:lnTo>
                <a:lnTo>
                  <a:pt x="2978485" y="3942308"/>
                </a:lnTo>
                <a:lnTo>
                  <a:pt x="3005779" y="3926548"/>
                </a:lnTo>
                <a:lnTo>
                  <a:pt x="2653982" y="3926548"/>
                </a:lnTo>
                <a:lnTo>
                  <a:pt x="2653982" y="2807817"/>
                </a:lnTo>
                <a:lnTo>
                  <a:pt x="3026453" y="2807817"/>
                </a:lnTo>
                <a:lnTo>
                  <a:pt x="2750756" y="2648648"/>
                </a:lnTo>
                <a:lnTo>
                  <a:pt x="3020216" y="2493048"/>
                </a:lnTo>
                <a:lnTo>
                  <a:pt x="2477617" y="2493048"/>
                </a:lnTo>
                <a:lnTo>
                  <a:pt x="1730666" y="2061642"/>
                </a:lnTo>
                <a:close/>
              </a:path>
              <a:path w="5131435" h="5555615">
                <a:moveTo>
                  <a:pt x="3026453" y="2807817"/>
                </a:moveTo>
                <a:lnTo>
                  <a:pt x="2653982" y="2807817"/>
                </a:lnTo>
                <a:lnTo>
                  <a:pt x="3622560" y="3367151"/>
                </a:lnTo>
                <a:lnTo>
                  <a:pt x="2653982" y="3926548"/>
                </a:lnTo>
                <a:lnTo>
                  <a:pt x="3005779" y="3926548"/>
                </a:lnTo>
                <a:lnTo>
                  <a:pt x="3716147" y="3516389"/>
                </a:lnTo>
                <a:lnTo>
                  <a:pt x="3892880" y="3516389"/>
                </a:lnTo>
                <a:lnTo>
                  <a:pt x="3892880" y="3414611"/>
                </a:lnTo>
                <a:lnTo>
                  <a:pt x="4254062" y="3206001"/>
                </a:lnTo>
                <a:lnTo>
                  <a:pt x="3716147" y="3206001"/>
                </a:lnTo>
                <a:lnTo>
                  <a:pt x="3026453" y="2807817"/>
                </a:lnTo>
                <a:close/>
              </a:path>
              <a:path w="5131435" h="5555615">
                <a:moveTo>
                  <a:pt x="1415161" y="2091182"/>
                </a:moveTo>
                <a:lnTo>
                  <a:pt x="1238719" y="2091182"/>
                </a:lnTo>
                <a:lnTo>
                  <a:pt x="1238719" y="3206001"/>
                </a:lnTo>
                <a:lnTo>
                  <a:pt x="1415161" y="3206001"/>
                </a:lnTo>
                <a:lnTo>
                  <a:pt x="1415161" y="2091182"/>
                </a:lnTo>
                <a:close/>
              </a:path>
              <a:path w="5131435" h="5555615">
                <a:moveTo>
                  <a:pt x="3892765" y="2091182"/>
                </a:moveTo>
                <a:lnTo>
                  <a:pt x="3716147" y="2091182"/>
                </a:lnTo>
                <a:lnTo>
                  <a:pt x="3716147" y="3206001"/>
                </a:lnTo>
                <a:lnTo>
                  <a:pt x="3892765" y="3206001"/>
                </a:lnTo>
                <a:lnTo>
                  <a:pt x="3892765" y="2091182"/>
                </a:lnTo>
                <a:close/>
              </a:path>
              <a:path w="5131435" h="5555615">
                <a:moveTo>
                  <a:pt x="4244740" y="2091068"/>
                </a:moveTo>
                <a:lnTo>
                  <a:pt x="3892765" y="2091068"/>
                </a:lnTo>
                <a:lnTo>
                  <a:pt x="4858486" y="2648648"/>
                </a:lnTo>
                <a:lnTo>
                  <a:pt x="3892765" y="3206001"/>
                </a:lnTo>
                <a:lnTo>
                  <a:pt x="4254062" y="3206001"/>
                </a:lnTo>
                <a:lnTo>
                  <a:pt x="4955044" y="2801099"/>
                </a:lnTo>
                <a:lnTo>
                  <a:pt x="5131433" y="2801099"/>
                </a:lnTo>
                <a:lnTo>
                  <a:pt x="5131433" y="2501341"/>
                </a:lnTo>
                <a:lnTo>
                  <a:pt x="4955044" y="2501341"/>
                </a:lnTo>
                <a:lnTo>
                  <a:pt x="4244740" y="2091068"/>
                </a:lnTo>
                <a:close/>
              </a:path>
              <a:path w="5131435" h="5555615">
                <a:moveTo>
                  <a:pt x="1415161" y="651497"/>
                </a:moveTo>
                <a:lnTo>
                  <a:pt x="1237018" y="651497"/>
                </a:lnTo>
                <a:lnTo>
                  <a:pt x="1237018" y="1888642"/>
                </a:lnTo>
                <a:lnTo>
                  <a:pt x="176491" y="2501341"/>
                </a:lnTo>
                <a:lnTo>
                  <a:pt x="527769" y="2501341"/>
                </a:lnTo>
                <a:lnTo>
                  <a:pt x="1238719" y="2091182"/>
                </a:lnTo>
                <a:lnTo>
                  <a:pt x="1415161" y="2091182"/>
                </a:lnTo>
                <a:lnTo>
                  <a:pt x="1415161" y="2061642"/>
                </a:lnTo>
                <a:lnTo>
                  <a:pt x="1730666" y="2061642"/>
                </a:lnTo>
                <a:lnTo>
                  <a:pt x="1505826" y="1931784"/>
                </a:lnTo>
                <a:lnTo>
                  <a:pt x="1767201" y="1780921"/>
                </a:lnTo>
                <a:lnTo>
                  <a:pt x="1415161" y="1780921"/>
                </a:lnTo>
                <a:lnTo>
                  <a:pt x="1415161" y="651497"/>
                </a:lnTo>
                <a:close/>
              </a:path>
              <a:path w="5131435" h="5555615">
                <a:moveTo>
                  <a:pt x="4244558" y="650443"/>
                </a:moveTo>
                <a:lnTo>
                  <a:pt x="3892765" y="650443"/>
                </a:lnTo>
                <a:lnTo>
                  <a:pt x="4955044" y="1263840"/>
                </a:lnTo>
                <a:lnTo>
                  <a:pt x="4955044" y="2501341"/>
                </a:lnTo>
                <a:lnTo>
                  <a:pt x="5131433" y="2501341"/>
                </a:lnTo>
                <a:lnTo>
                  <a:pt x="5131433" y="1162430"/>
                </a:lnTo>
                <a:lnTo>
                  <a:pt x="4244558" y="650443"/>
                </a:lnTo>
                <a:close/>
              </a:path>
              <a:path w="5131435" h="5555615">
                <a:moveTo>
                  <a:pt x="2653982" y="1370876"/>
                </a:moveTo>
                <a:lnTo>
                  <a:pt x="2477617" y="1370876"/>
                </a:lnTo>
                <a:lnTo>
                  <a:pt x="2477617" y="2493048"/>
                </a:lnTo>
                <a:lnTo>
                  <a:pt x="3020216" y="2493048"/>
                </a:lnTo>
                <a:lnTo>
                  <a:pt x="3023647" y="2491067"/>
                </a:lnTo>
                <a:lnTo>
                  <a:pt x="2653982" y="2491067"/>
                </a:lnTo>
                <a:lnTo>
                  <a:pt x="2653982" y="1370876"/>
                </a:lnTo>
                <a:close/>
              </a:path>
              <a:path w="5131435" h="5555615">
                <a:moveTo>
                  <a:pt x="3006277" y="1370876"/>
                </a:moveTo>
                <a:lnTo>
                  <a:pt x="2653982" y="1370876"/>
                </a:lnTo>
                <a:lnTo>
                  <a:pt x="3624072" y="1930971"/>
                </a:lnTo>
                <a:lnTo>
                  <a:pt x="2653982" y="2491067"/>
                </a:lnTo>
                <a:lnTo>
                  <a:pt x="3023647" y="2491067"/>
                </a:lnTo>
                <a:lnTo>
                  <a:pt x="3716147" y="2091182"/>
                </a:lnTo>
                <a:lnTo>
                  <a:pt x="3892765" y="2091182"/>
                </a:lnTo>
                <a:lnTo>
                  <a:pt x="4244740" y="2091068"/>
                </a:lnTo>
                <a:lnTo>
                  <a:pt x="3892765" y="1887766"/>
                </a:lnTo>
                <a:lnTo>
                  <a:pt x="3892765" y="1779816"/>
                </a:lnTo>
                <a:lnTo>
                  <a:pt x="3714750" y="1779816"/>
                </a:lnTo>
                <a:lnTo>
                  <a:pt x="3006277" y="1370876"/>
                </a:lnTo>
                <a:close/>
              </a:path>
              <a:path w="5131435" h="5555615">
                <a:moveTo>
                  <a:pt x="1767411" y="650443"/>
                </a:moveTo>
                <a:lnTo>
                  <a:pt x="1415161" y="650443"/>
                </a:lnTo>
                <a:lnTo>
                  <a:pt x="2394013" y="1215682"/>
                </a:lnTo>
                <a:lnTo>
                  <a:pt x="1415161" y="1780921"/>
                </a:lnTo>
                <a:lnTo>
                  <a:pt x="1767201" y="1780921"/>
                </a:lnTo>
                <a:lnTo>
                  <a:pt x="2477617" y="1370876"/>
                </a:lnTo>
                <a:lnTo>
                  <a:pt x="3006277" y="1370876"/>
                </a:lnTo>
                <a:lnTo>
                  <a:pt x="2737434" y="1215682"/>
                </a:lnTo>
                <a:lnTo>
                  <a:pt x="2918110" y="1111402"/>
                </a:lnTo>
                <a:lnTo>
                  <a:pt x="2565704" y="1111402"/>
                </a:lnTo>
                <a:lnTo>
                  <a:pt x="1767411" y="650443"/>
                </a:lnTo>
                <a:close/>
              </a:path>
              <a:path w="5131435" h="5555615">
                <a:moveTo>
                  <a:pt x="3892765" y="651611"/>
                </a:moveTo>
                <a:lnTo>
                  <a:pt x="3714750" y="651611"/>
                </a:lnTo>
                <a:lnTo>
                  <a:pt x="3714750" y="1779816"/>
                </a:lnTo>
                <a:lnTo>
                  <a:pt x="3892765" y="1779816"/>
                </a:lnTo>
                <a:lnTo>
                  <a:pt x="3892765" y="651611"/>
                </a:lnTo>
                <a:close/>
              </a:path>
              <a:path w="5131435" h="5555615">
                <a:moveTo>
                  <a:pt x="3114504" y="0"/>
                </a:moveTo>
                <a:lnTo>
                  <a:pt x="2762543" y="0"/>
                </a:lnTo>
                <a:lnTo>
                  <a:pt x="3626586" y="499059"/>
                </a:lnTo>
                <a:lnTo>
                  <a:pt x="2565704" y="1111402"/>
                </a:lnTo>
                <a:lnTo>
                  <a:pt x="2918110" y="1111402"/>
                </a:lnTo>
                <a:lnTo>
                  <a:pt x="3714750" y="651611"/>
                </a:lnTo>
                <a:lnTo>
                  <a:pt x="3892765" y="651611"/>
                </a:lnTo>
                <a:lnTo>
                  <a:pt x="3892765" y="650443"/>
                </a:lnTo>
                <a:lnTo>
                  <a:pt x="4244558" y="650443"/>
                </a:lnTo>
                <a:lnTo>
                  <a:pt x="3806152" y="397281"/>
                </a:lnTo>
                <a:lnTo>
                  <a:pt x="3802748" y="397281"/>
                </a:lnTo>
                <a:lnTo>
                  <a:pt x="3114504" y="0"/>
                </a:lnTo>
                <a:close/>
              </a:path>
              <a:path w="5131435" h="5555615">
                <a:moveTo>
                  <a:pt x="3804551" y="396354"/>
                </a:moveTo>
                <a:lnTo>
                  <a:pt x="3802748" y="397281"/>
                </a:lnTo>
                <a:lnTo>
                  <a:pt x="3806152" y="397281"/>
                </a:lnTo>
                <a:lnTo>
                  <a:pt x="3804551" y="396354"/>
                </a:lnTo>
                <a:close/>
              </a:path>
            </a:pathLst>
          </a:custGeom>
          <a:solidFill>
            <a:srgbClr val="00A57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2903" cy="73186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2936" cy="732266"/>
          </a:xfrm>
          <a:custGeom>
            <a:avLst/>
            <a:gdLst/>
            <a:ahLst/>
            <a:cxnLst/>
            <a:rect l="l" t="t" r="r" b="b"/>
            <a:pathLst>
              <a:path w="10908030" h="830580">
                <a:moveTo>
                  <a:pt x="10907991" y="830122"/>
                </a:moveTo>
                <a:lnTo>
                  <a:pt x="0" y="830122"/>
                </a:lnTo>
                <a:lnTo>
                  <a:pt x="0" y="0"/>
                </a:lnTo>
                <a:lnTo>
                  <a:pt x="10907991" y="0"/>
                </a:lnTo>
                <a:lnTo>
                  <a:pt x="10907991" y="830122"/>
                </a:lnTo>
                <a:close/>
              </a:path>
            </a:pathLst>
          </a:custGeom>
          <a:solidFill>
            <a:srgbClr val="07A3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761826" y="1"/>
            <a:ext cx="3044452" cy="736185"/>
          </a:xfrm>
          <a:custGeom>
            <a:avLst/>
            <a:gdLst/>
            <a:ahLst/>
            <a:cxnLst/>
            <a:rect l="l" t="t" r="r" b="b"/>
            <a:pathLst>
              <a:path w="3632200" h="835025">
                <a:moveTo>
                  <a:pt x="3183458" y="0"/>
                </a:moveTo>
                <a:lnTo>
                  <a:pt x="1844408" y="0"/>
                </a:lnTo>
                <a:lnTo>
                  <a:pt x="0" y="834466"/>
                </a:lnTo>
                <a:lnTo>
                  <a:pt x="3632200" y="824230"/>
                </a:lnTo>
                <a:lnTo>
                  <a:pt x="3183458" y="0"/>
                </a:lnTo>
                <a:close/>
              </a:path>
            </a:pathLst>
          </a:custGeom>
          <a:solidFill>
            <a:srgbClr val="07A3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2903" cy="7318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309070" cy="732266"/>
          </a:xfrm>
          <a:custGeom>
            <a:avLst/>
            <a:gdLst/>
            <a:ahLst/>
            <a:cxnLst/>
            <a:rect l="l" t="t" r="r" b="b"/>
            <a:pathLst>
              <a:path w="5140960" h="830580">
                <a:moveTo>
                  <a:pt x="176832" y="0"/>
                </a:moveTo>
                <a:lnTo>
                  <a:pt x="0" y="0"/>
                </a:lnTo>
                <a:lnTo>
                  <a:pt x="0" y="830122"/>
                </a:lnTo>
                <a:lnTo>
                  <a:pt x="176832" y="830122"/>
                </a:lnTo>
                <a:lnTo>
                  <a:pt x="176832" y="0"/>
                </a:lnTo>
                <a:close/>
              </a:path>
              <a:path w="5140960" h="830580">
                <a:moveTo>
                  <a:pt x="1417774" y="0"/>
                </a:moveTo>
                <a:lnTo>
                  <a:pt x="1239314" y="0"/>
                </a:lnTo>
                <a:lnTo>
                  <a:pt x="1239314" y="487375"/>
                </a:lnTo>
                <a:lnTo>
                  <a:pt x="646105" y="830122"/>
                </a:lnTo>
                <a:lnTo>
                  <a:pt x="998482" y="830122"/>
                </a:lnTo>
                <a:lnTo>
                  <a:pt x="1241003" y="690295"/>
                </a:lnTo>
                <a:lnTo>
                  <a:pt x="1417774" y="690295"/>
                </a:lnTo>
                <a:lnTo>
                  <a:pt x="1417774" y="660704"/>
                </a:lnTo>
                <a:lnTo>
                  <a:pt x="1733869" y="660704"/>
                </a:lnTo>
                <a:lnTo>
                  <a:pt x="1508617" y="530605"/>
                </a:lnTo>
                <a:lnTo>
                  <a:pt x="1770470" y="379463"/>
                </a:lnTo>
                <a:lnTo>
                  <a:pt x="1417774" y="379463"/>
                </a:lnTo>
                <a:lnTo>
                  <a:pt x="1417774" y="0"/>
                </a:lnTo>
                <a:close/>
              </a:path>
              <a:path w="5140960" h="830580">
                <a:moveTo>
                  <a:pt x="1417774" y="690295"/>
                </a:moveTo>
                <a:lnTo>
                  <a:pt x="1241003" y="690295"/>
                </a:lnTo>
                <a:lnTo>
                  <a:pt x="1241003" y="830122"/>
                </a:lnTo>
                <a:lnTo>
                  <a:pt x="1417774" y="830122"/>
                </a:lnTo>
                <a:lnTo>
                  <a:pt x="1417774" y="690295"/>
                </a:lnTo>
                <a:close/>
              </a:path>
              <a:path w="5140960" h="830580">
                <a:moveTo>
                  <a:pt x="1733869" y="660704"/>
                </a:moveTo>
                <a:lnTo>
                  <a:pt x="1417774" y="660704"/>
                </a:lnTo>
                <a:lnTo>
                  <a:pt x="1717106" y="830122"/>
                </a:lnTo>
                <a:lnTo>
                  <a:pt x="2027197" y="830122"/>
                </a:lnTo>
                <a:lnTo>
                  <a:pt x="1733869" y="660704"/>
                </a:lnTo>
                <a:close/>
              </a:path>
              <a:path w="5140960" h="830580">
                <a:moveTo>
                  <a:pt x="2658907" y="0"/>
                </a:moveTo>
                <a:lnTo>
                  <a:pt x="2482187" y="0"/>
                </a:lnTo>
                <a:lnTo>
                  <a:pt x="2482187" y="830122"/>
                </a:lnTo>
                <a:lnTo>
                  <a:pt x="2658907" y="830122"/>
                </a:lnTo>
                <a:lnTo>
                  <a:pt x="2658907" y="0"/>
                </a:lnTo>
                <a:close/>
              </a:path>
              <a:path w="5140960" h="830580">
                <a:moveTo>
                  <a:pt x="3066126" y="0"/>
                </a:moveTo>
                <a:lnTo>
                  <a:pt x="2713238" y="0"/>
                </a:lnTo>
                <a:lnTo>
                  <a:pt x="3630787" y="529793"/>
                </a:lnTo>
                <a:lnTo>
                  <a:pt x="3110551" y="830122"/>
                </a:lnTo>
                <a:lnTo>
                  <a:pt x="3480874" y="830122"/>
                </a:lnTo>
                <a:lnTo>
                  <a:pt x="3723027" y="690295"/>
                </a:lnTo>
                <a:lnTo>
                  <a:pt x="3899964" y="690295"/>
                </a:lnTo>
                <a:lnTo>
                  <a:pt x="4252598" y="690181"/>
                </a:lnTo>
                <a:lnTo>
                  <a:pt x="3899964" y="486498"/>
                </a:lnTo>
                <a:lnTo>
                  <a:pt x="3899964" y="378345"/>
                </a:lnTo>
                <a:lnTo>
                  <a:pt x="3721618" y="378345"/>
                </a:lnTo>
                <a:lnTo>
                  <a:pt x="3066126" y="0"/>
                </a:lnTo>
                <a:close/>
              </a:path>
              <a:path w="5140960" h="830580">
                <a:moveTo>
                  <a:pt x="3899964" y="690295"/>
                </a:moveTo>
                <a:lnTo>
                  <a:pt x="3723027" y="690295"/>
                </a:lnTo>
                <a:lnTo>
                  <a:pt x="3723027" y="830122"/>
                </a:lnTo>
                <a:lnTo>
                  <a:pt x="3899964" y="830122"/>
                </a:lnTo>
                <a:lnTo>
                  <a:pt x="3899964" y="690295"/>
                </a:lnTo>
                <a:close/>
              </a:path>
              <a:path w="5140960" h="830580">
                <a:moveTo>
                  <a:pt x="4252598" y="690181"/>
                </a:moveTo>
                <a:lnTo>
                  <a:pt x="3899964" y="690181"/>
                </a:lnTo>
                <a:lnTo>
                  <a:pt x="4142414" y="830122"/>
                </a:lnTo>
                <a:lnTo>
                  <a:pt x="4494877" y="830122"/>
                </a:lnTo>
                <a:lnTo>
                  <a:pt x="4252598" y="690181"/>
                </a:lnTo>
                <a:close/>
              </a:path>
              <a:path w="5140960" h="830580">
                <a:moveTo>
                  <a:pt x="5140919" y="0"/>
                </a:moveTo>
                <a:lnTo>
                  <a:pt x="4964211" y="0"/>
                </a:lnTo>
                <a:lnTo>
                  <a:pt x="4964211" y="830122"/>
                </a:lnTo>
                <a:lnTo>
                  <a:pt x="5140919" y="830122"/>
                </a:lnTo>
                <a:lnTo>
                  <a:pt x="5140919" y="0"/>
                </a:lnTo>
                <a:close/>
              </a:path>
              <a:path w="5140960" h="830580">
                <a:moveTo>
                  <a:pt x="2427884" y="0"/>
                </a:moveTo>
                <a:lnTo>
                  <a:pt x="2074918" y="0"/>
                </a:lnTo>
                <a:lnTo>
                  <a:pt x="1417774" y="379463"/>
                </a:lnTo>
                <a:lnTo>
                  <a:pt x="1770470" y="379463"/>
                </a:lnTo>
                <a:lnTo>
                  <a:pt x="2427884" y="0"/>
                </a:lnTo>
                <a:close/>
              </a:path>
              <a:path w="5140960" h="830580">
                <a:moveTo>
                  <a:pt x="3899964" y="0"/>
                </a:moveTo>
                <a:lnTo>
                  <a:pt x="3721618" y="0"/>
                </a:lnTo>
                <a:lnTo>
                  <a:pt x="3721618" y="378345"/>
                </a:lnTo>
                <a:lnTo>
                  <a:pt x="3899964" y="378345"/>
                </a:lnTo>
                <a:lnTo>
                  <a:pt x="38999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01128" y="872349"/>
            <a:ext cx="5403780" cy="4025663"/>
            <a:chOff x="302996" y="1032459"/>
            <a:chExt cx="8731339" cy="6024105"/>
          </a:xfrm>
        </p:grpSpPr>
        <p:sp>
          <p:nvSpPr>
            <p:cNvPr id="3" name="object 3"/>
            <p:cNvSpPr/>
            <p:nvPr/>
          </p:nvSpPr>
          <p:spPr>
            <a:xfrm>
              <a:off x="1516938" y="3302939"/>
              <a:ext cx="1818005" cy="0"/>
            </a:xfrm>
            <a:custGeom>
              <a:avLst/>
              <a:gdLst/>
              <a:ahLst/>
              <a:cxnLst/>
              <a:rect l="l" t="t" r="r" b="b"/>
              <a:pathLst>
                <a:path w="1818004">
                  <a:moveTo>
                    <a:pt x="0" y="0"/>
                  </a:moveTo>
                  <a:lnTo>
                    <a:pt x="1817763" y="0"/>
                  </a:lnTo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5293728" y="2048776"/>
              <a:ext cx="414541" cy="1213980"/>
            </a:xfrm>
            <a:custGeom>
              <a:avLst/>
              <a:gdLst/>
              <a:ahLst/>
              <a:cxnLst/>
              <a:rect l="l" t="t" r="r" b="b"/>
              <a:pathLst>
                <a:path w="553085" h="943610">
                  <a:moveTo>
                    <a:pt x="552653" y="0"/>
                  </a:moveTo>
                  <a:lnTo>
                    <a:pt x="0" y="943216"/>
                  </a:lnTo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489568" y="2088959"/>
              <a:ext cx="2804160" cy="2428240"/>
            </a:xfrm>
            <a:custGeom>
              <a:avLst/>
              <a:gdLst/>
              <a:ahLst/>
              <a:cxnLst/>
              <a:rect l="l" t="t" r="r" b="b"/>
              <a:pathLst>
                <a:path w="2804160" h="2428240">
                  <a:moveTo>
                    <a:pt x="2102662" y="0"/>
                  </a:moveTo>
                  <a:lnTo>
                    <a:pt x="700900" y="0"/>
                  </a:lnTo>
                  <a:lnTo>
                    <a:pt x="0" y="1213967"/>
                  </a:lnTo>
                  <a:lnTo>
                    <a:pt x="700900" y="2427960"/>
                  </a:lnTo>
                  <a:lnTo>
                    <a:pt x="2102662" y="2427960"/>
                  </a:lnTo>
                  <a:lnTo>
                    <a:pt x="2803563" y="1213967"/>
                  </a:lnTo>
                  <a:lnTo>
                    <a:pt x="2102662" y="0"/>
                  </a:lnTo>
                  <a:close/>
                </a:path>
              </a:pathLst>
            </a:custGeom>
            <a:solidFill>
              <a:srgbClr val="9822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723596" y="1032459"/>
              <a:ext cx="2346960" cy="2032635"/>
            </a:xfrm>
            <a:custGeom>
              <a:avLst/>
              <a:gdLst/>
              <a:ahLst/>
              <a:cxnLst/>
              <a:rect l="l" t="t" r="r" b="b"/>
              <a:pathLst>
                <a:path w="2346959" h="2032635">
                  <a:moveTo>
                    <a:pt x="1759966" y="0"/>
                  </a:moveTo>
                  <a:lnTo>
                    <a:pt x="586638" y="0"/>
                  </a:lnTo>
                  <a:lnTo>
                    <a:pt x="0" y="1016139"/>
                  </a:lnTo>
                  <a:lnTo>
                    <a:pt x="586638" y="2032254"/>
                  </a:lnTo>
                  <a:lnTo>
                    <a:pt x="1759966" y="2032254"/>
                  </a:lnTo>
                  <a:lnTo>
                    <a:pt x="2346617" y="1016139"/>
                  </a:lnTo>
                  <a:lnTo>
                    <a:pt x="1759966" y="0"/>
                  </a:lnTo>
                  <a:close/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517129" y="2956826"/>
              <a:ext cx="241388" cy="216268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02996" y="4039679"/>
              <a:ext cx="3483597" cy="3016885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1363052" y="2826969"/>
              <a:ext cx="549910" cy="476250"/>
            </a:xfrm>
            <a:custGeom>
              <a:avLst/>
              <a:gdLst/>
              <a:ahLst/>
              <a:cxnLst/>
              <a:rect l="l" t="t" r="r" b="b"/>
              <a:pathLst>
                <a:path w="549910" h="476250">
                  <a:moveTo>
                    <a:pt x="412165" y="0"/>
                  </a:moveTo>
                  <a:lnTo>
                    <a:pt x="137388" y="0"/>
                  </a:lnTo>
                  <a:lnTo>
                    <a:pt x="0" y="237985"/>
                  </a:lnTo>
                  <a:lnTo>
                    <a:pt x="137388" y="475970"/>
                  </a:lnTo>
                  <a:lnTo>
                    <a:pt x="412165" y="475970"/>
                  </a:lnTo>
                  <a:lnTo>
                    <a:pt x="549567" y="237985"/>
                  </a:lnTo>
                  <a:lnTo>
                    <a:pt x="412165" y="0"/>
                  </a:lnTo>
                  <a:close/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640318" y="3090252"/>
              <a:ext cx="241807" cy="209397"/>
            </a:xfrm>
            <a:prstGeom prst="rect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8484425" y="2956826"/>
              <a:ext cx="549910" cy="476250"/>
            </a:xfrm>
            <a:custGeom>
              <a:avLst/>
              <a:gdLst/>
              <a:ahLst/>
              <a:cxnLst/>
              <a:rect l="l" t="t" r="r" b="b"/>
              <a:pathLst>
                <a:path w="549909" h="476250">
                  <a:moveTo>
                    <a:pt x="412178" y="0"/>
                  </a:moveTo>
                  <a:lnTo>
                    <a:pt x="137414" y="0"/>
                  </a:lnTo>
                  <a:lnTo>
                    <a:pt x="0" y="237985"/>
                  </a:lnTo>
                  <a:lnTo>
                    <a:pt x="137414" y="475970"/>
                  </a:lnTo>
                  <a:lnTo>
                    <a:pt x="412178" y="475970"/>
                  </a:lnTo>
                  <a:lnTo>
                    <a:pt x="549567" y="237985"/>
                  </a:lnTo>
                  <a:lnTo>
                    <a:pt x="412178" y="0"/>
                  </a:lnTo>
                  <a:close/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443741" y="4165767"/>
              <a:ext cx="3181350" cy="2755265"/>
            </a:xfrm>
            <a:custGeom>
              <a:avLst/>
              <a:gdLst/>
              <a:ahLst/>
              <a:cxnLst/>
              <a:rect l="l" t="t" r="r" b="b"/>
              <a:pathLst>
                <a:path w="3181350" h="2755265">
                  <a:moveTo>
                    <a:pt x="2385656" y="0"/>
                  </a:moveTo>
                  <a:lnTo>
                    <a:pt x="795261" y="0"/>
                  </a:lnTo>
                  <a:lnTo>
                    <a:pt x="0" y="1377378"/>
                  </a:lnTo>
                  <a:lnTo>
                    <a:pt x="795261" y="2754731"/>
                  </a:lnTo>
                  <a:lnTo>
                    <a:pt x="2385656" y="2754731"/>
                  </a:lnTo>
                  <a:lnTo>
                    <a:pt x="2405382" y="2720568"/>
                  </a:lnTo>
                  <a:lnTo>
                    <a:pt x="814971" y="2720568"/>
                  </a:lnTo>
                  <a:lnTo>
                    <a:pt x="39446" y="1377378"/>
                  </a:lnTo>
                  <a:lnTo>
                    <a:pt x="814971" y="34162"/>
                  </a:lnTo>
                  <a:lnTo>
                    <a:pt x="2405382" y="34162"/>
                  </a:lnTo>
                  <a:lnTo>
                    <a:pt x="2385656" y="0"/>
                  </a:lnTo>
                  <a:close/>
                </a:path>
                <a:path w="3181350" h="2755265">
                  <a:moveTo>
                    <a:pt x="2405382" y="34162"/>
                  </a:moveTo>
                  <a:lnTo>
                    <a:pt x="2365946" y="34162"/>
                  </a:lnTo>
                  <a:lnTo>
                    <a:pt x="3141472" y="1377378"/>
                  </a:lnTo>
                  <a:lnTo>
                    <a:pt x="2365946" y="2720568"/>
                  </a:lnTo>
                  <a:lnTo>
                    <a:pt x="2405382" y="2720568"/>
                  </a:lnTo>
                  <a:lnTo>
                    <a:pt x="3180930" y="1377378"/>
                  </a:lnTo>
                  <a:lnTo>
                    <a:pt x="2405382" y="34162"/>
                  </a:lnTo>
                  <a:close/>
                </a:path>
              </a:pathLst>
            </a:custGeom>
            <a:solidFill>
              <a:srgbClr val="00A57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3609428" y="2285034"/>
              <a:ext cx="572871" cy="1024445"/>
            </a:xfrm>
            <a:prstGeom prst="rect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1253489" y="3302939"/>
              <a:ext cx="521970" cy="873125"/>
            </a:xfrm>
            <a:custGeom>
              <a:avLst/>
              <a:gdLst/>
              <a:ahLst/>
              <a:cxnLst/>
              <a:rect l="l" t="t" r="r" b="b"/>
              <a:pathLst>
                <a:path w="521969" h="873125">
                  <a:moveTo>
                    <a:pt x="521728" y="0"/>
                  </a:moveTo>
                  <a:lnTo>
                    <a:pt x="0" y="872540"/>
                  </a:lnTo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8056005" y="1996707"/>
              <a:ext cx="581025" cy="960119"/>
            </a:xfrm>
            <a:custGeom>
              <a:avLst/>
              <a:gdLst/>
              <a:ahLst/>
              <a:cxnLst/>
              <a:rect l="l" t="t" r="r" b="b"/>
              <a:pathLst>
                <a:path w="581025" h="960120">
                  <a:moveTo>
                    <a:pt x="0" y="0"/>
                  </a:moveTo>
                  <a:lnTo>
                    <a:pt x="580821" y="959548"/>
                  </a:lnTo>
                </a:path>
              </a:pathLst>
            </a:custGeom>
            <a:ln w="33782">
              <a:solidFill>
                <a:srgbClr val="00A57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2872984" y="3455191"/>
              <a:ext cx="2210638" cy="6524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74" marR="4349" algn="ctr">
                <a:lnSpc>
                  <a:spcPts val="1687"/>
                </a:lnSpc>
              </a:pPr>
              <a:r>
                <a:rPr lang="ru-RU" sz="1400" b="1" spc="86" dirty="0" smtClean="0">
                  <a:solidFill>
                    <a:srgbClr val="FFFFFF"/>
                  </a:solidFill>
                  <a:latin typeface="Calibri"/>
                  <a:cs typeface="Calibri"/>
                </a:rPr>
                <a:t>Ярославская область</a:t>
              </a:r>
              <a:endParaRPr sz="1400" b="1" dirty="0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130767" y="1280108"/>
              <a:ext cx="1628891" cy="143542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53825" algn="ctr"/>
              <a:r>
                <a:rPr sz="1400" b="1" spc="94" dirty="0">
                  <a:latin typeface="Arial"/>
                  <a:cs typeface="Arial"/>
                </a:rPr>
                <a:t>Со</a:t>
              </a:r>
              <a:r>
                <a:rPr sz="1400" b="1" spc="68" dirty="0">
                  <a:latin typeface="Arial"/>
                  <a:cs typeface="Arial"/>
                </a:rPr>
                <a:t>з</a:t>
              </a:r>
              <a:r>
                <a:rPr sz="1400" b="1" spc="-60" dirty="0">
                  <a:latin typeface="Arial"/>
                  <a:cs typeface="Arial"/>
                </a:rPr>
                <a:t>да</a:t>
              </a:r>
              <a:r>
                <a:rPr sz="1400" b="1" spc="-107" dirty="0">
                  <a:latin typeface="Arial"/>
                  <a:cs typeface="Arial"/>
                </a:rPr>
                <a:t>н</a:t>
              </a:r>
              <a:r>
                <a:rPr sz="1400" b="1" spc="-43" dirty="0">
                  <a:latin typeface="Arial"/>
                  <a:cs typeface="Arial"/>
                </a:rPr>
                <a:t> </a:t>
              </a:r>
              <a:r>
                <a:rPr sz="1400" b="1" spc="-175" dirty="0">
                  <a:latin typeface="Arial"/>
                  <a:cs typeface="Arial"/>
                </a:rPr>
                <a:t>в</a:t>
              </a:r>
              <a:endParaRPr sz="1400" dirty="0">
                <a:latin typeface="Arial"/>
                <a:cs typeface="Arial"/>
              </a:endParaRPr>
            </a:p>
            <a:p>
              <a:pPr algn="ctr">
                <a:lnSpc>
                  <a:spcPts val="3686"/>
                </a:lnSpc>
                <a:spcBef>
                  <a:spcPts val="146"/>
                </a:spcBef>
              </a:pPr>
              <a:r>
                <a:rPr sz="1400" b="1" spc="193" dirty="0">
                  <a:solidFill>
                    <a:srgbClr val="00A678"/>
                  </a:solidFill>
                  <a:latin typeface="Arial"/>
                  <a:cs typeface="Arial"/>
                </a:rPr>
                <a:t>2009</a:t>
              </a:r>
              <a:endParaRPr sz="1400" dirty="0">
                <a:latin typeface="Arial"/>
                <a:cs typeface="Arial"/>
              </a:endParaRPr>
            </a:p>
            <a:p>
              <a:pPr marR="54369" algn="ctr">
                <a:lnSpc>
                  <a:spcPts val="2042"/>
                </a:lnSpc>
              </a:pPr>
              <a:r>
                <a:rPr sz="1400" b="1" dirty="0">
                  <a:latin typeface="Arial"/>
                  <a:cs typeface="Arial"/>
                </a:rPr>
                <a:t>г</a:t>
              </a:r>
              <a:r>
                <a:rPr sz="1400" b="1" spc="-107" dirty="0">
                  <a:latin typeface="Arial"/>
                  <a:cs typeface="Arial"/>
                </a:rPr>
                <a:t>од</a:t>
              </a:r>
              <a:r>
                <a:rPr sz="1400" b="1" spc="-39" dirty="0">
                  <a:latin typeface="Arial"/>
                  <a:cs typeface="Arial"/>
                </a:rPr>
                <a:t>у</a:t>
              </a:r>
              <a:endParaRPr sz="1400" dirty="0">
                <a:latin typeface="Arial"/>
                <a:cs typeface="Arial"/>
              </a:endParaRPr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826751" y="3025917"/>
            <a:ext cx="5265955" cy="350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sz="1200" b="1" dirty="0">
                <a:latin typeface="Arial" pitchFamily="34" charset="0"/>
                <a:cs typeface="Arial" pitchFamily="34" charset="0"/>
              </a:rPr>
              <a:t>2009 год </a:t>
            </a:r>
            <a:r>
              <a:rPr lang="ru-RU" sz="1200" b="1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– Ярославская  область включена в число приоритетных для развития современной фармацевтической промышленности</a:t>
            </a:r>
          </a:p>
          <a:p>
            <a:pPr lvl="0"/>
            <a:endParaRPr lang="ru-RU" sz="1200" b="1" dirty="0">
              <a:solidFill>
                <a:srgbClr val="33996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b="1" dirty="0">
                <a:latin typeface="Arial" pitchFamily="34" charset="0"/>
                <a:cs typeface="Arial" pitchFamily="34" charset="0"/>
              </a:rPr>
              <a:t>2010 год </a:t>
            </a:r>
            <a:r>
              <a:rPr lang="ru-RU" sz="1200" b="1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– утвержден Координационный совет по созданию и развитию фармацевтического кластера и инновационной медицины при Губернаторе Ярославской области</a:t>
            </a:r>
          </a:p>
          <a:p>
            <a:pPr lvl="0"/>
            <a:endParaRPr lang="ru-RU" sz="1200" b="1" dirty="0">
              <a:solidFill>
                <a:srgbClr val="33996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b="1" dirty="0">
                <a:latin typeface="Arial" pitchFamily="34" charset="0"/>
                <a:cs typeface="Arial" pitchFamily="34" charset="0"/>
              </a:rPr>
              <a:t>2011 год </a:t>
            </a:r>
            <a:r>
              <a:rPr lang="ru-RU" sz="1200" b="1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– реализация шести крупных региональных проектов</a:t>
            </a:r>
          </a:p>
          <a:p>
            <a:pPr lvl="0"/>
            <a:endParaRPr lang="ru-RU" sz="1200" b="1" dirty="0">
              <a:solidFill>
                <a:srgbClr val="33996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b="1" dirty="0">
                <a:latin typeface="Arial" pitchFamily="34" charset="0"/>
                <a:cs typeface="Arial" pitchFamily="34" charset="0"/>
              </a:rPr>
              <a:t>2012 год </a:t>
            </a:r>
            <a:r>
              <a:rPr lang="ru-RU" sz="1200" b="1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– создан Отраслевой методический совет по вопросам подготовки кадров для нужд фармацевтической промышленности Ярославской области</a:t>
            </a:r>
          </a:p>
          <a:p>
            <a:pPr lvl="0"/>
            <a:endParaRPr lang="ru-RU" sz="1200" b="1" dirty="0">
              <a:solidFill>
                <a:srgbClr val="33996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b="1" dirty="0">
                <a:latin typeface="Arial" pitchFamily="34" charset="0"/>
                <a:cs typeface="Arial" pitchFamily="34" charset="0"/>
              </a:rPr>
              <a:t>2013 год </a:t>
            </a:r>
            <a:r>
              <a:rPr lang="ru-RU" sz="1200" b="1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– на территории региона реализуются восемь крупных инвестиционных проектов в фармацевтической отрасли </a:t>
            </a:r>
          </a:p>
          <a:p>
            <a:endParaRPr lang="ru-RU" sz="1200" b="1" dirty="0">
              <a:solidFill>
                <a:srgbClr val="3399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201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 год </a:t>
            </a:r>
            <a:r>
              <a:rPr lang="ru-RU" sz="1200" b="1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– создано некоммерческое партнерство «Ассоциация современной фармацевтической промышленности и инновационной медицины»</a:t>
            </a:r>
            <a:endParaRPr sz="1200" b="1" dirty="0">
              <a:solidFill>
                <a:srgbClr val="33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32"/>
          <p:cNvSpPr txBox="1"/>
          <p:nvPr/>
        </p:nvSpPr>
        <p:spPr>
          <a:xfrm>
            <a:off x="4356894" y="116632"/>
            <a:ext cx="481371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74"/>
            <a:r>
              <a:rPr lang="ru-RU" b="1" spc="-21" dirty="0" smtClean="0">
                <a:solidFill>
                  <a:srgbClr val="FFFFFF"/>
                </a:solidFill>
                <a:latin typeface="Arial"/>
                <a:cs typeface="Arial"/>
              </a:rPr>
              <a:t>ФАРМАЦЕВТИЧЕСКИЙ </a:t>
            </a:r>
          </a:p>
          <a:p>
            <a:pPr marL="10874"/>
            <a:r>
              <a:rPr lang="ru-RU" b="1" spc="-21" dirty="0" smtClean="0">
                <a:solidFill>
                  <a:srgbClr val="FFFFFF"/>
                </a:solidFill>
                <a:latin typeface="Arial"/>
                <a:cs typeface="Arial"/>
              </a:rPr>
              <a:t>КЛАСТЕР.  ЭТАПЫ РАЗВИТИЯ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3064225636"/>
              </p:ext>
            </p:extLst>
          </p:nvPr>
        </p:nvGraphicFramePr>
        <p:xfrm>
          <a:off x="5079220" y="872349"/>
          <a:ext cx="4013485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268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Соблюдение Лучших отечественных традиций в медицине, науке и этике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6" descr="Logo_r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80928"/>
            <a:ext cx="2277176" cy="1761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279</Words>
  <Application>Microsoft Office PowerPoint</Application>
  <PresentationFormat>Экран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Роль Российского профессорского собрания в развитии медицинского образования и науки </vt:lpstr>
      <vt:lpstr>Новые образовательные программы</vt:lpstr>
      <vt:lpstr>Профессиональные сообщества и клинические руководства</vt:lpstr>
      <vt:lpstr>Презентация PowerPoint</vt:lpstr>
      <vt:lpstr>Резолюция форума</vt:lpstr>
      <vt:lpstr>Экспертиза научных исследований</vt:lpstr>
      <vt:lpstr>Общественная экспертиза </vt:lpstr>
      <vt:lpstr>Презентация PowerPoint</vt:lpstr>
      <vt:lpstr>Соблюдение Лучших отечественных традиций в медицине, науке и этике</vt:lpstr>
      <vt:lpstr>Основные принципы охраны здоровья граждан:«приоритет интересов пациента»  СТ.6 П.2 </vt:lpstr>
      <vt:lpstr>В.В.Вересаев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тенденции в медицине: роль науки и образования</dc:title>
  <dc:creator>User</dc:creator>
  <cp:lastModifiedBy>User</cp:lastModifiedBy>
  <cp:revision>100</cp:revision>
  <dcterms:created xsi:type="dcterms:W3CDTF">2017-04-18T17:49:40Z</dcterms:created>
  <dcterms:modified xsi:type="dcterms:W3CDTF">2018-01-31T20:27:30Z</dcterms:modified>
</cp:coreProperties>
</file>